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0.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 id="2147483827" r:id="rId5"/>
    <p:sldMasterId id="2147483685" r:id="rId6"/>
    <p:sldMasterId id="2147483696" r:id="rId7"/>
    <p:sldMasterId id="2147483708" r:id="rId8"/>
    <p:sldMasterId id="2147483716" r:id="rId9"/>
    <p:sldMasterId id="2147483732" r:id="rId10"/>
    <p:sldMasterId id="2147483747" r:id="rId11"/>
    <p:sldMasterId id="2147483765" r:id="rId12"/>
    <p:sldMasterId id="2147483788" r:id="rId13"/>
    <p:sldMasterId id="2147483804" r:id="rId14"/>
  </p:sldMasterIdLst>
  <p:notesMasterIdLst>
    <p:notesMasterId r:id="rId36"/>
  </p:notesMasterIdLst>
  <p:sldIdLst>
    <p:sldId id="2145707520" r:id="rId15"/>
    <p:sldId id="2145707521" r:id="rId16"/>
    <p:sldId id="2145707522" r:id="rId17"/>
    <p:sldId id="2145707523" r:id="rId18"/>
    <p:sldId id="2145707524" r:id="rId19"/>
    <p:sldId id="2145707526" r:id="rId20"/>
    <p:sldId id="2145707527" r:id="rId21"/>
    <p:sldId id="2145707528" r:id="rId22"/>
    <p:sldId id="2145707530" r:id="rId23"/>
    <p:sldId id="2145707531" r:id="rId24"/>
    <p:sldId id="2145707532" r:id="rId25"/>
    <p:sldId id="2145707533" r:id="rId26"/>
    <p:sldId id="2145707534" r:id="rId27"/>
    <p:sldId id="2145707535" r:id="rId28"/>
    <p:sldId id="2145707537" r:id="rId29"/>
    <p:sldId id="2145707538" r:id="rId30"/>
    <p:sldId id="2145707544" r:id="rId31"/>
    <p:sldId id="2145707545" r:id="rId32"/>
    <p:sldId id="2145707540" r:id="rId33"/>
    <p:sldId id="2145707543" r:id="rId34"/>
    <p:sldId id="214570745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C66553-48E7-45A7-B774-0505AC80D33F}">
          <p14:sldIdLst>
            <p14:sldId id="2145707520"/>
            <p14:sldId id="2145707521"/>
            <p14:sldId id="2145707522"/>
            <p14:sldId id="2145707523"/>
            <p14:sldId id="2145707524"/>
            <p14:sldId id="2145707526"/>
            <p14:sldId id="2145707527"/>
            <p14:sldId id="2145707528"/>
            <p14:sldId id="2145707530"/>
            <p14:sldId id="2145707531"/>
            <p14:sldId id="2145707532"/>
            <p14:sldId id="2145707533"/>
            <p14:sldId id="2145707534"/>
            <p14:sldId id="2145707535"/>
            <p14:sldId id="2145707537"/>
            <p14:sldId id="2145707538"/>
            <p14:sldId id="2145707544"/>
            <p14:sldId id="2145707545"/>
            <p14:sldId id="2145707540"/>
            <p14:sldId id="2145707543"/>
            <p14:sldId id="214570745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BCE03-D463-C9E7-DC8E-53763C182D15}" name="Allotey, Naa Adoley *" initials="ANA*" userId="S::NaaAdoley.Allotey@fda.gov::924a5a9b-0ec6-4b01-8b43-321b446db773" providerId="AD"/>
  <p188:author id="{2D3DF910-4DF2-CD02-0C37-E8156BA8299A}" name="Keshishi, Dro *" initials="KD*" userId="S::Dro.Keshishi@fda.gov::fdeb26cb-8782-438b-b24f-718321247d21" providerId="AD"/>
  <p188:author id="{9B512935-2B6A-0D5C-CC09-D83C4ECDA6C1}" name="Racz, Rebecca" initials="RR" userId="S::Rebecca.Racz@fda.gov::27c2f7c8-80bd-4959-ac0f-3bb0a1fc67af" providerId="AD"/>
  <p188:author id="{E290AF46-8125-3E54-B87B-6516AE970635}" name="Florian, Jeffry" initials="FJ" userId="S::florianj@fda.gov::71fbc5bc-4cc7-4010-b30e-bbe9f6a4a509" providerId="AD"/>
  <p188:author id="{A4F8E846-F715-0FE0-3728-14B9D31A3DCD}" name="Salcedo, Pablo" initials="SP" userId="S::pablo.salcedo@fda.gov::f6b14d6f-4f0c-4505-bfa8-5454a3aa430b" providerId="AD"/>
  <p188:author id="{A344E449-E74E-2A48-4341-5B212C2FD786}" name="Li, Zhihua" initials="LZ" userId="S::LIZHI@fda.gov::2f15d6f2-ddf1-4361-82d3-750eb4008ee3" providerId="AD"/>
  <p188:author id="{75C40752-B750-61A5-4A20-CC654B34BEAB}" name="Blandford, Julie *" initials="B*" userId="S::julie.blandford@fda.gov::7c5c4d29-75a3-4de9-94b0-50451d4496f0" providerId="AD"/>
  <p188:author id="{7A30405D-A5F6-404D-64DD-F69C464B2A0D}" name="Rouse, Rodney" initials="RR" userId="S::rouser@fda.gov::89bb649a-c004-4447-ae50-aacc7233b455" providerId="AD"/>
  <p188:author id="{5E0CEB62-7710-D5AD-E5D6-4CF4D1254489}" name="Racz, Rebecca" initials="RR" userId="S::rebecca.racz@fda.gov::27c2f7c8-80bd-4959-ac0f-3bb0a1fc67af" providerId="AD"/>
  <p188:author id="{13702471-5209-27BF-3A31-89D130AD78A2}" name="Bruckner, Dylan *" initials="BD*" userId="S::Dylan.Bruckner@fda.gov::aec1d7e0-a0c5-4e6d-a73a-8690375af596" providerId="AD"/>
  <p188:author id="{ACF8AA77-D76A-2203-AA66-6BB0729ABACB}" name="Sekut, Monica *" initials="SM*" userId="S::Monica.Sekut@fda.gov::03fab8f6-da7e-4f3c-b33b-690c387952bb" providerId="AD"/>
  <p188:author id="{AB6091A4-6816-027F-D8FC-5505F6EA217A}" name="Naskar, Shovan *" initials="N*" userId="S::shovan.naskar@fda.gov::2f32e16b-09bb-4cfc-8d94-0c0ba5eccc22" providerId="AD"/>
  <p188:author id="{17CED9AA-03B0-0F47-C344-EFE57E66B93B}" name="Shah, Aanchal *" initials="SA*" userId="S::Aanchal.Shah@fda.gov::cdbb6bf4-31b9-436a-a1cd-da900aa49cab" providerId="AD"/>
  <p188:author id="{9E2BD9B0-02CE-DC06-4D1C-6E0774F5867A}" name="Carucci, Isabella *" initials="IC" userId="S::Isabella.Carucci@fda.gov::f76993a0-246a-419a-8dbb-fbd22eb7d6e2" providerId="AD"/>
  <p188:author id="{9C64AEC6-AA89-728D-7C3E-709D1134CD5A}" name="Blandford, Julie *" initials="BJ*" userId="S::Julie.Blandford@fda.gov::7c5c4d29-75a3-4de9-94b0-50451d4496f0" providerId="AD"/>
  <p188:author id="{08ED47D2-E256-59D6-FB97-AEF246320E61}" name="Hart, Annabel *" initials="HA*" userId="S::Annabel.Hart@fda.gov::6b971f29-a9f2-4b41-a12d-e7f4b1b31821" providerId="AD"/>
  <p188:author id="{1952F5D2-9102-BE92-CA75-BEE8121E98C5}" name="Salcedo, Pablo" initials="PS" userId="S::Pablo.Salcedo@fda.gov::f6b14d6f-4f0c-4505-bfa8-5454a3aa430b" providerId="AD"/>
  <p188:author id="{062169E7-1829-54AB-378D-58C291A41E5D}" name="Prentice, Kristin *" initials="PK*" userId="S::Kristin.Prentice@fda.gov::88728924-5fc9-44a5-9ecb-4543466fdce5" providerId="AD"/>
  <p188:author id="{FDCFD8E7-A1E1-F2E4-853A-327F2A61ECC1}" name="Chaturbedi, Anik *" initials="CA*" userId="S::Anik.Chaturbedi@fda.gov::fa38d203-ad2a-4330-90c0-866368d386c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oe, Moran *" initials="CM*" lastIdx="1" clrIdx="0">
    <p:extLst>
      <p:ext uri="{19B8F6BF-5375-455C-9EA6-DF929625EA0E}">
        <p15:presenceInfo xmlns:p15="http://schemas.microsoft.com/office/powerpoint/2012/main" userId="S-1-5-21-1078081533-606747145-839522115-400848" providerId="AD"/>
      </p:ext>
    </p:extLst>
  </p:cmAuthor>
  <p:cmAuthor id="2" name="Canals, Marcos" initials="CM" lastIdx="0" clrIdx="1">
    <p:extLst>
      <p:ext uri="{19B8F6BF-5375-455C-9EA6-DF929625EA0E}">
        <p15:presenceInfo xmlns:p15="http://schemas.microsoft.com/office/powerpoint/2012/main" userId="S::Marcos.Canals@fda.gov::fa774121-8c4f-460a-9946-5c57e68a1a46" providerId="AD"/>
      </p:ext>
    </p:extLst>
  </p:cmAuthor>
  <p:cmAuthor id="3" name="Selvam, Rajamani *" initials="SR*" lastIdx="7" clrIdx="2">
    <p:extLst>
      <p:ext uri="{19B8F6BF-5375-455C-9EA6-DF929625EA0E}">
        <p15:presenceInfo xmlns:p15="http://schemas.microsoft.com/office/powerpoint/2012/main" userId="S::Rajamani.Selvam@fda.gov::19d7a566-21d1-47f5-bfd5-ab21669b7239" providerId="AD"/>
      </p:ext>
    </p:extLst>
  </p:cmAuthor>
  <p:cmAuthor id="4" name="Florian, Jeffry" initials="JAF" lastIdx="7" clrIdx="3">
    <p:extLst>
      <p:ext uri="{19B8F6BF-5375-455C-9EA6-DF929625EA0E}">
        <p15:presenceInfo xmlns:p15="http://schemas.microsoft.com/office/powerpoint/2012/main" userId="Florian, Jeffry" providerId="None"/>
      </p:ext>
    </p:extLst>
  </p:cmAuthor>
  <p:cmAuthor id="5" name="Gershuny, Victoria" initials="GV" lastIdx="7" clrIdx="4">
    <p:extLst>
      <p:ext uri="{19B8F6BF-5375-455C-9EA6-DF929625EA0E}">
        <p15:presenceInfo xmlns:p15="http://schemas.microsoft.com/office/powerpoint/2012/main" userId="S::Victoria.Gershuny@fda.gov::5fd9eb2c-6d5e-4b79-bce5-452e04631b4b" providerId="AD"/>
      </p:ext>
    </p:extLst>
  </p:cmAuthor>
  <p:cmAuthor id="6" name="Ryan" initials="RB" lastIdx="6" clrIdx="5">
    <p:extLst>
      <p:ext uri="{19B8F6BF-5375-455C-9EA6-DF929625EA0E}">
        <p15:presenceInfo xmlns:p15="http://schemas.microsoft.com/office/powerpoint/2012/main" userId="Ryan" providerId="None"/>
      </p:ext>
    </p:extLst>
  </p:cmAuthor>
  <p:cmAuthor id="7" name="Stavitskaya, Lidiya" initials="SL" lastIdx="10" clrIdx="6">
    <p:extLst>
      <p:ext uri="{19B8F6BF-5375-455C-9EA6-DF929625EA0E}">
        <p15:presenceInfo xmlns:p15="http://schemas.microsoft.com/office/powerpoint/2012/main" userId="S::STAVITSKAYAL@fda.gov::8109b8d5-8671-4347-ae10-b92e355d23df" providerId="AD"/>
      </p:ext>
    </p:extLst>
  </p:cmAuthor>
  <p:cmAuthor id="8" name="Mahinthichaichan, Paween *" initials="MP*" lastIdx="3" clrIdx="7">
    <p:extLst>
      <p:ext uri="{19B8F6BF-5375-455C-9EA6-DF929625EA0E}">
        <p15:presenceInfo xmlns:p15="http://schemas.microsoft.com/office/powerpoint/2012/main" userId="S::Paw.Mahinthichaichan@fda.gov::b3e196da-7e2d-4fc4-b8e0-7051c8f344d3" providerId="AD"/>
      </p:ext>
    </p:extLst>
  </p:cmAuthor>
  <p:cmAuthor id="9" name="Wang, Celine *" initials="W*" lastIdx="10" clrIdx="8">
    <p:extLst>
      <p:ext uri="{19B8F6BF-5375-455C-9EA6-DF929625EA0E}">
        <p15:presenceInfo xmlns:p15="http://schemas.microsoft.com/office/powerpoint/2012/main" userId="S::celine.wang@fda.gov::c5b17f79-3fc5-4dae-bddc-ad4f5ab70d65" providerId="AD"/>
      </p:ext>
    </p:extLst>
  </p:cmAuthor>
  <p:cmAuthor id="10" name="Strauss, David" initials="SD" lastIdx="11" clrIdx="9">
    <p:extLst>
      <p:ext uri="{19B8F6BF-5375-455C-9EA6-DF929625EA0E}">
        <p15:presenceInfo xmlns:p15="http://schemas.microsoft.com/office/powerpoint/2012/main" userId="S::DYS@fda.gov::3c17b4e3-3cc6-4518-980e-a57ee49c85b2" providerId="AD"/>
      </p:ext>
    </p:extLst>
  </p:cmAuthor>
  <p:cmAuthor id="11" name="Sheikhy, Morasa *" initials="S*" lastIdx="3" clrIdx="10">
    <p:extLst>
      <p:ext uri="{19B8F6BF-5375-455C-9EA6-DF929625EA0E}">
        <p15:presenceInfo xmlns:p15="http://schemas.microsoft.com/office/powerpoint/2012/main" userId="S::morasa.sheikhy@fda.gov::db6647d2-329c-47cc-bc22-02f96c745be3" providerId="AD"/>
      </p:ext>
    </p:extLst>
  </p:cmAuthor>
  <p:cmAuthor id="12" name="Sullivan, Courtney *" initials="SC*" lastIdx="3" clrIdx="11">
    <p:extLst>
      <p:ext uri="{19B8F6BF-5375-455C-9EA6-DF929625EA0E}">
        <p15:presenceInfo xmlns:p15="http://schemas.microsoft.com/office/powerpoint/2012/main" userId="S::Courtney.Sullivan@fda.gov::ffeb16bd-0c7f-4498-a325-c5428a421219" providerId="AD"/>
      </p:ext>
    </p:extLst>
  </p:cmAuthor>
  <p:cmAuthor id="13" name="Prentice, Kristin *" initials="PK*" lastIdx="4" clrIdx="12">
    <p:extLst>
      <p:ext uri="{19B8F6BF-5375-455C-9EA6-DF929625EA0E}">
        <p15:presenceInfo xmlns:p15="http://schemas.microsoft.com/office/powerpoint/2012/main" userId="S::Kristin.Prentice@fda.gov::88728924-5fc9-44a5-9ecb-4543466fdce5" providerId="AD"/>
      </p:ext>
    </p:extLst>
  </p:cmAuthor>
  <p:cmAuthor id="14" name="Washam, Christine *" initials="W*" lastIdx="2" clrIdx="13">
    <p:extLst>
      <p:ext uri="{19B8F6BF-5375-455C-9EA6-DF929625EA0E}">
        <p15:presenceInfo xmlns:p15="http://schemas.microsoft.com/office/powerpoint/2012/main" userId="S::christine.washam@fda.gov::41a2c27f-0bb9-4a22-8864-7e341de53a4e" providerId="AD"/>
      </p:ext>
    </p:extLst>
  </p:cmAuthor>
  <p:cmAuthor id="15" name="Hart, Annabel *" initials="HA*" lastIdx="1" clrIdx="14">
    <p:extLst>
      <p:ext uri="{19B8F6BF-5375-455C-9EA6-DF929625EA0E}">
        <p15:presenceInfo xmlns:p15="http://schemas.microsoft.com/office/powerpoint/2012/main" userId="S::Annabel.Hart@fda.gov::6b971f29-a9f2-4b41-a12d-e7f4b1b318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2814A"/>
    <a:srgbClr val="4E79C7"/>
    <a:srgbClr val="006DA4"/>
    <a:srgbClr val="0091DA"/>
    <a:srgbClr val="006600"/>
    <a:srgbClr val="0000FF"/>
    <a:srgbClr val="0080C0"/>
    <a:srgbClr val="B0B0B0"/>
    <a:srgbClr val="007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405FA-C705-464E-B658-B206EFE56ABE}" v="66" dt="2025-04-09T22:30:09.46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6171" autoAdjust="0"/>
  </p:normalViewPr>
  <p:slideViewPr>
    <p:cSldViewPr snapToGrid="0">
      <p:cViewPr varScale="1">
        <p:scale>
          <a:sx n="25" d="100"/>
          <a:sy n="25" d="100"/>
        </p:scale>
        <p:origin x="4784" y="3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viewProps" Target="viewProps.xml"/><Relationship Id="rId21" Type="http://schemas.openxmlformats.org/officeDocument/2006/relationships/slide" Target="slides/slide7.xml"/><Relationship Id="rId34" Type="http://schemas.openxmlformats.org/officeDocument/2006/relationships/slide" Target="slides/slide20.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 Hamed" userId="220999c3-e6ef-4426-a304-d27831ca2f92" providerId="ADAL" clId="{ADDB6219-0097-4CCE-87FB-F69E04FA2291}"/>
    <pc:docChg chg="delSld modSld modSection">
      <pc:chgData name="Seyed Hamed" userId="220999c3-e6ef-4426-a304-d27831ca2f92" providerId="ADAL" clId="{ADDB6219-0097-4CCE-87FB-F69E04FA2291}" dt="2025-04-09T22:38:26.285" v="20" actId="20577"/>
      <pc:docMkLst>
        <pc:docMk/>
      </pc:docMkLst>
      <pc:sldChg chg="modNotesTx">
        <pc:chgData name="Seyed Hamed" userId="220999c3-e6ef-4426-a304-d27831ca2f92" providerId="ADAL" clId="{ADDB6219-0097-4CCE-87FB-F69E04FA2291}" dt="2025-04-09T22:37:40.406" v="1" actId="20577"/>
        <pc:sldMkLst>
          <pc:docMk/>
          <pc:sldMk cId="2915234080" sldId="2145707520"/>
        </pc:sldMkLst>
      </pc:sldChg>
      <pc:sldChg chg="modNotesTx">
        <pc:chgData name="Seyed Hamed" userId="220999c3-e6ef-4426-a304-d27831ca2f92" providerId="ADAL" clId="{ADDB6219-0097-4CCE-87FB-F69E04FA2291}" dt="2025-04-09T22:37:42.880" v="2" actId="20577"/>
        <pc:sldMkLst>
          <pc:docMk/>
          <pc:sldMk cId="1932232169" sldId="2145707521"/>
        </pc:sldMkLst>
      </pc:sldChg>
      <pc:sldChg chg="modNotesTx">
        <pc:chgData name="Seyed Hamed" userId="220999c3-e6ef-4426-a304-d27831ca2f92" providerId="ADAL" clId="{ADDB6219-0097-4CCE-87FB-F69E04FA2291}" dt="2025-04-09T22:37:45.019" v="3" actId="20577"/>
        <pc:sldMkLst>
          <pc:docMk/>
          <pc:sldMk cId="3657062377" sldId="2145707522"/>
        </pc:sldMkLst>
      </pc:sldChg>
      <pc:sldChg chg="modNotesTx">
        <pc:chgData name="Seyed Hamed" userId="220999c3-e6ef-4426-a304-d27831ca2f92" providerId="ADAL" clId="{ADDB6219-0097-4CCE-87FB-F69E04FA2291}" dt="2025-04-09T22:37:48.325" v="4" actId="20577"/>
        <pc:sldMkLst>
          <pc:docMk/>
          <pc:sldMk cId="3774210408" sldId="2145707523"/>
        </pc:sldMkLst>
      </pc:sldChg>
      <pc:sldChg chg="modNotesTx">
        <pc:chgData name="Seyed Hamed" userId="220999c3-e6ef-4426-a304-d27831ca2f92" providerId="ADAL" clId="{ADDB6219-0097-4CCE-87FB-F69E04FA2291}" dt="2025-04-09T22:37:50.868" v="5" actId="20577"/>
        <pc:sldMkLst>
          <pc:docMk/>
          <pc:sldMk cId="182679528" sldId="2145707524"/>
        </pc:sldMkLst>
      </pc:sldChg>
      <pc:sldChg chg="modNotesTx">
        <pc:chgData name="Seyed Hamed" userId="220999c3-e6ef-4426-a304-d27831ca2f92" providerId="ADAL" clId="{ADDB6219-0097-4CCE-87FB-F69E04FA2291}" dt="2025-04-09T22:37:52.737" v="6" actId="20577"/>
        <pc:sldMkLst>
          <pc:docMk/>
          <pc:sldMk cId="5029080" sldId="2145707526"/>
        </pc:sldMkLst>
      </pc:sldChg>
      <pc:sldChg chg="modNotesTx">
        <pc:chgData name="Seyed Hamed" userId="220999c3-e6ef-4426-a304-d27831ca2f92" providerId="ADAL" clId="{ADDB6219-0097-4CCE-87FB-F69E04FA2291}" dt="2025-04-09T22:37:55.233" v="7" actId="20577"/>
        <pc:sldMkLst>
          <pc:docMk/>
          <pc:sldMk cId="4045406398" sldId="2145707527"/>
        </pc:sldMkLst>
      </pc:sldChg>
      <pc:sldChg chg="modNotesTx">
        <pc:chgData name="Seyed Hamed" userId="220999c3-e6ef-4426-a304-d27831ca2f92" providerId="ADAL" clId="{ADDB6219-0097-4CCE-87FB-F69E04FA2291}" dt="2025-04-09T22:37:57.123" v="8" actId="20577"/>
        <pc:sldMkLst>
          <pc:docMk/>
          <pc:sldMk cId="460594043" sldId="2145707528"/>
        </pc:sldMkLst>
      </pc:sldChg>
      <pc:sldChg chg="del">
        <pc:chgData name="Seyed Hamed" userId="220999c3-e6ef-4426-a304-d27831ca2f92" providerId="ADAL" clId="{ADDB6219-0097-4CCE-87FB-F69E04FA2291}" dt="2025-04-09T22:38:00.645" v="9" actId="47"/>
        <pc:sldMkLst>
          <pc:docMk/>
          <pc:sldMk cId="647777123" sldId="2145707529"/>
        </pc:sldMkLst>
      </pc:sldChg>
      <pc:sldChg chg="modNotesTx">
        <pc:chgData name="Seyed Hamed" userId="220999c3-e6ef-4426-a304-d27831ca2f92" providerId="ADAL" clId="{ADDB6219-0097-4CCE-87FB-F69E04FA2291}" dt="2025-04-09T22:38:03.423" v="10" actId="20577"/>
        <pc:sldMkLst>
          <pc:docMk/>
          <pc:sldMk cId="73474121" sldId="2145707530"/>
        </pc:sldMkLst>
      </pc:sldChg>
      <pc:sldChg chg="modNotesTx">
        <pc:chgData name="Seyed Hamed" userId="220999c3-e6ef-4426-a304-d27831ca2f92" providerId="ADAL" clId="{ADDB6219-0097-4CCE-87FB-F69E04FA2291}" dt="2025-04-09T22:38:05.335" v="11" actId="20577"/>
        <pc:sldMkLst>
          <pc:docMk/>
          <pc:sldMk cId="1477554354" sldId="2145707531"/>
        </pc:sldMkLst>
      </pc:sldChg>
      <pc:sldChg chg="modNotesTx">
        <pc:chgData name="Seyed Hamed" userId="220999c3-e6ef-4426-a304-d27831ca2f92" providerId="ADAL" clId="{ADDB6219-0097-4CCE-87FB-F69E04FA2291}" dt="2025-04-09T22:38:07.360" v="12" actId="20577"/>
        <pc:sldMkLst>
          <pc:docMk/>
          <pc:sldMk cId="1487125754" sldId="2145707532"/>
        </pc:sldMkLst>
      </pc:sldChg>
      <pc:sldChg chg="modNotesTx">
        <pc:chgData name="Seyed Hamed" userId="220999c3-e6ef-4426-a304-d27831ca2f92" providerId="ADAL" clId="{ADDB6219-0097-4CCE-87FB-F69E04FA2291}" dt="2025-04-09T22:38:09.904" v="13" actId="20577"/>
        <pc:sldMkLst>
          <pc:docMk/>
          <pc:sldMk cId="2243732973" sldId="2145707533"/>
        </pc:sldMkLst>
      </pc:sldChg>
      <pc:sldChg chg="modNotesTx">
        <pc:chgData name="Seyed Hamed" userId="220999c3-e6ef-4426-a304-d27831ca2f92" providerId="ADAL" clId="{ADDB6219-0097-4CCE-87FB-F69E04FA2291}" dt="2025-04-09T22:38:12.311" v="14" actId="20577"/>
        <pc:sldMkLst>
          <pc:docMk/>
          <pc:sldMk cId="34096796" sldId="2145707534"/>
        </pc:sldMkLst>
      </pc:sldChg>
      <pc:sldChg chg="modNotesTx">
        <pc:chgData name="Seyed Hamed" userId="220999c3-e6ef-4426-a304-d27831ca2f92" providerId="ADAL" clId="{ADDB6219-0097-4CCE-87FB-F69E04FA2291}" dt="2025-04-09T22:38:14.537" v="15" actId="20577"/>
        <pc:sldMkLst>
          <pc:docMk/>
          <pc:sldMk cId="3004155723" sldId="2145707535"/>
        </pc:sldMkLst>
      </pc:sldChg>
      <pc:sldChg chg="modNotesTx">
        <pc:chgData name="Seyed Hamed" userId="220999c3-e6ef-4426-a304-d27831ca2f92" providerId="ADAL" clId="{ADDB6219-0097-4CCE-87FB-F69E04FA2291}" dt="2025-04-09T22:38:17.080" v="16" actId="20577"/>
        <pc:sldMkLst>
          <pc:docMk/>
          <pc:sldMk cId="3069360497" sldId="2145707537"/>
        </pc:sldMkLst>
      </pc:sldChg>
      <pc:sldChg chg="modNotesTx">
        <pc:chgData name="Seyed Hamed" userId="220999c3-e6ef-4426-a304-d27831ca2f92" providerId="ADAL" clId="{ADDB6219-0097-4CCE-87FB-F69E04FA2291}" dt="2025-04-09T22:38:19.105" v="17" actId="20577"/>
        <pc:sldMkLst>
          <pc:docMk/>
          <pc:sldMk cId="481030308" sldId="2145707538"/>
        </pc:sldMkLst>
      </pc:sldChg>
      <pc:sldChg chg="modNotesTx">
        <pc:chgData name="Seyed Hamed" userId="220999c3-e6ef-4426-a304-d27831ca2f92" providerId="ADAL" clId="{ADDB6219-0097-4CCE-87FB-F69E04FA2291}" dt="2025-04-09T22:38:26.285" v="20" actId="20577"/>
        <pc:sldMkLst>
          <pc:docMk/>
          <pc:sldMk cId="4024034405" sldId="2145707540"/>
        </pc:sldMkLst>
      </pc:sldChg>
      <pc:sldChg chg="modNotesTx">
        <pc:chgData name="Seyed Hamed" userId="220999c3-e6ef-4426-a304-d27831ca2f92" providerId="ADAL" clId="{ADDB6219-0097-4CCE-87FB-F69E04FA2291}" dt="2025-04-09T22:38:21.759" v="18" actId="20577"/>
        <pc:sldMkLst>
          <pc:docMk/>
          <pc:sldMk cId="3189081373" sldId="2145707544"/>
        </pc:sldMkLst>
      </pc:sldChg>
      <pc:sldChg chg="modNotesTx">
        <pc:chgData name="Seyed Hamed" userId="220999c3-e6ef-4426-a304-d27831ca2f92" providerId="ADAL" clId="{ADDB6219-0097-4CCE-87FB-F69E04FA2291}" dt="2025-04-09T22:38:24.416" v="19" actId="20577"/>
        <pc:sldMkLst>
          <pc:docMk/>
          <pc:sldMk cId="3126607388" sldId="21457075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890C8-8FA0-42D6-B5EA-8459FC7FB4E3}" type="datetimeFigureOut">
              <a:rPr lang="en-US" smtClean="0"/>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E084C-4979-4FF8-86A5-853E3719832D}" type="slidenum">
              <a:rPr lang="en-US" smtClean="0"/>
              <a:t>‹#›</a:t>
            </a:fld>
            <a:endParaRPr lang="en-US"/>
          </a:p>
        </p:txBody>
      </p:sp>
    </p:spTree>
    <p:extLst>
      <p:ext uri="{BB962C8B-B14F-4D97-AF65-F5344CB8AC3E}">
        <p14:creationId xmlns:p14="http://schemas.microsoft.com/office/powerpoint/2010/main" val="250958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85E084C-4979-4FF8-86A5-853E3719832D}" type="slidenum">
              <a:rPr lang="en-US" smtClean="0"/>
              <a:t>1</a:t>
            </a:fld>
            <a:endParaRPr lang="en-US"/>
          </a:p>
        </p:txBody>
      </p:sp>
    </p:spTree>
    <p:extLst>
      <p:ext uri="{BB962C8B-B14F-4D97-AF65-F5344CB8AC3E}">
        <p14:creationId xmlns:p14="http://schemas.microsoft.com/office/powerpoint/2010/main" val="3343247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10</a:t>
            </a:fld>
            <a:endParaRPr lang="en-US"/>
          </a:p>
        </p:txBody>
      </p:sp>
    </p:spTree>
    <p:extLst>
      <p:ext uri="{BB962C8B-B14F-4D97-AF65-F5344CB8AC3E}">
        <p14:creationId xmlns:p14="http://schemas.microsoft.com/office/powerpoint/2010/main" val="289106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11</a:t>
            </a:fld>
            <a:endParaRPr lang="en-US"/>
          </a:p>
        </p:txBody>
      </p:sp>
    </p:spTree>
    <p:extLst>
      <p:ext uri="{BB962C8B-B14F-4D97-AF65-F5344CB8AC3E}">
        <p14:creationId xmlns:p14="http://schemas.microsoft.com/office/powerpoint/2010/main" val="110333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12</a:t>
            </a:fld>
            <a:endParaRPr lang="en-US"/>
          </a:p>
        </p:txBody>
      </p:sp>
    </p:spTree>
    <p:extLst>
      <p:ext uri="{BB962C8B-B14F-4D97-AF65-F5344CB8AC3E}">
        <p14:creationId xmlns:p14="http://schemas.microsoft.com/office/powerpoint/2010/main" val="202143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13</a:t>
            </a:fld>
            <a:endParaRPr lang="en-US"/>
          </a:p>
        </p:txBody>
      </p:sp>
    </p:spTree>
    <p:extLst>
      <p:ext uri="{BB962C8B-B14F-4D97-AF65-F5344CB8AC3E}">
        <p14:creationId xmlns:p14="http://schemas.microsoft.com/office/powerpoint/2010/main" val="287767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14</a:t>
            </a:fld>
            <a:endParaRPr lang="en-US"/>
          </a:p>
        </p:txBody>
      </p:sp>
    </p:spTree>
    <p:extLst>
      <p:ext uri="{BB962C8B-B14F-4D97-AF65-F5344CB8AC3E}">
        <p14:creationId xmlns:p14="http://schemas.microsoft.com/office/powerpoint/2010/main" val="225253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15</a:t>
            </a:fld>
            <a:endParaRPr lang="en-US"/>
          </a:p>
        </p:txBody>
      </p:sp>
    </p:spTree>
    <p:extLst>
      <p:ext uri="{BB962C8B-B14F-4D97-AF65-F5344CB8AC3E}">
        <p14:creationId xmlns:p14="http://schemas.microsoft.com/office/powerpoint/2010/main" val="2660121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16</a:t>
            </a:fld>
            <a:endParaRPr lang="en-US"/>
          </a:p>
        </p:txBody>
      </p:sp>
    </p:spTree>
    <p:extLst>
      <p:ext uri="{BB962C8B-B14F-4D97-AF65-F5344CB8AC3E}">
        <p14:creationId xmlns:p14="http://schemas.microsoft.com/office/powerpoint/2010/main" val="124759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17</a:t>
            </a:fld>
            <a:endParaRPr lang="en-US"/>
          </a:p>
        </p:txBody>
      </p:sp>
    </p:spTree>
    <p:extLst>
      <p:ext uri="{BB962C8B-B14F-4D97-AF65-F5344CB8AC3E}">
        <p14:creationId xmlns:p14="http://schemas.microsoft.com/office/powerpoint/2010/main" val="96399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18</a:t>
            </a:fld>
            <a:endParaRPr lang="en-US"/>
          </a:p>
        </p:txBody>
      </p:sp>
    </p:spTree>
    <p:extLst>
      <p:ext uri="{BB962C8B-B14F-4D97-AF65-F5344CB8AC3E}">
        <p14:creationId xmlns:p14="http://schemas.microsoft.com/office/powerpoint/2010/main" val="48273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19</a:t>
            </a:fld>
            <a:endParaRPr lang="en-US"/>
          </a:p>
        </p:txBody>
      </p:sp>
    </p:spTree>
    <p:extLst>
      <p:ext uri="{BB962C8B-B14F-4D97-AF65-F5344CB8AC3E}">
        <p14:creationId xmlns:p14="http://schemas.microsoft.com/office/powerpoint/2010/main" val="213868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2</a:t>
            </a:fld>
            <a:endParaRPr lang="en-US"/>
          </a:p>
        </p:txBody>
      </p:sp>
    </p:spTree>
    <p:extLst>
      <p:ext uri="{BB962C8B-B14F-4D97-AF65-F5344CB8AC3E}">
        <p14:creationId xmlns:p14="http://schemas.microsoft.com/office/powerpoint/2010/main" val="803904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20</a:t>
            </a:fld>
            <a:endParaRPr lang="en-US"/>
          </a:p>
        </p:txBody>
      </p:sp>
    </p:spTree>
    <p:extLst>
      <p:ext uri="{BB962C8B-B14F-4D97-AF65-F5344CB8AC3E}">
        <p14:creationId xmlns:p14="http://schemas.microsoft.com/office/powerpoint/2010/main" val="1270915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3</a:t>
            </a:fld>
            <a:endParaRPr lang="en-US"/>
          </a:p>
        </p:txBody>
      </p:sp>
    </p:spTree>
    <p:extLst>
      <p:ext uri="{BB962C8B-B14F-4D97-AF65-F5344CB8AC3E}">
        <p14:creationId xmlns:p14="http://schemas.microsoft.com/office/powerpoint/2010/main" val="322520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4</a:t>
            </a:fld>
            <a:endParaRPr lang="en-US"/>
          </a:p>
        </p:txBody>
      </p:sp>
    </p:spTree>
    <p:extLst>
      <p:ext uri="{BB962C8B-B14F-4D97-AF65-F5344CB8AC3E}">
        <p14:creationId xmlns:p14="http://schemas.microsoft.com/office/powerpoint/2010/main" val="211485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5</a:t>
            </a:fld>
            <a:endParaRPr lang="en-US"/>
          </a:p>
        </p:txBody>
      </p:sp>
    </p:spTree>
    <p:extLst>
      <p:ext uri="{BB962C8B-B14F-4D97-AF65-F5344CB8AC3E}">
        <p14:creationId xmlns:p14="http://schemas.microsoft.com/office/powerpoint/2010/main" val="414059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6</a:t>
            </a:fld>
            <a:endParaRPr lang="en-US"/>
          </a:p>
        </p:txBody>
      </p:sp>
    </p:spTree>
    <p:extLst>
      <p:ext uri="{BB962C8B-B14F-4D97-AF65-F5344CB8AC3E}">
        <p14:creationId xmlns:p14="http://schemas.microsoft.com/office/powerpoint/2010/main" val="237262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7</a:t>
            </a:fld>
            <a:endParaRPr lang="en-US"/>
          </a:p>
        </p:txBody>
      </p:sp>
    </p:spTree>
    <p:extLst>
      <p:ext uri="{BB962C8B-B14F-4D97-AF65-F5344CB8AC3E}">
        <p14:creationId xmlns:p14="http://schemas.microsoft.com/office/powerpoint/2010/main" val="417900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8</a:t>
            </a:fld>
            <a:endParaRPr lang="en-US"/>
          </a:p>
        </p:txBody>
      </p:sp>
    </p:spTree>
    <p:extLst>
      <p:ext uri="{BB962C8B-B14F-4D97-AF65-F5344CB8AC3E}">
        <p14:creationId xmlns:p14="http://schemas.microsoft.com/office/powerpoint/2010/main" val="56274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5E084C-4979-4FF8-86A5-853E3719832D}" type="slidenum">
              <a:rPr lang="en-US" smtClean="0"/>
              <a:t>9</a:t>
            </a:fld>
            <a:endParaRPr lang="en-US"/>
          </a:p>
        </p:txBody>
      </p:sp>
    </p:spTree>
    <p:extLst>
      <p:ext uri="{BB962C8B-B14F-4D97-AF65-F5344CB8AC3E}">
        <p14:creationId xmlns:p14="http://schemas.microsoft.com/office/powerpoint/2010/main" val="3737848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102074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1A51-54FE-4F3B-82FE-C249386C42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456204-4774-4B51-94D4-D963F7F7972D}"/>
              </a:ext>
            </a:extLst>
          </p:cNvPr>
          <p:cNvSpPr>
            <a:spLocks noGrp="1"/>
          </p:cNvSpPr>
          <p:nvPr>
            <p:ph type="dt" sz="half" idx="10"/>
          </p:nvPr>
        </p:nvSpPr>
        <p:spPr/>
        <p:txBody>
          <a:bodyPr/>
          <a:lstStyle/>
          <a:p>
            <a:fld id="{6B6FBEFF-8235-4697-932F-AD264BD5B44A}" type="datetimeFigureOut">
              <a:rPr lang="en-US" smtClean="0"/>
              <a:t>4/9/2025</a:t>
            </a:fld>
            <a:endParaRPr lang="en-US"/>
          </a:p>
        </p:txBody>
      </p:sp>
      <p:sp>
        <p:nvSpPr>
          <p:cNvPr id="4" name="Footer Placeholder 3">
            <a:extLst>
              <a:ext uri="{FF2B5EF4-FFF2-40B4-BE49-F238E27FC236}">
                <a16:creationId xmlns:a16="http://schemas.microsoft.com/office/drawing/2014/main" id="{C896C132-165D-4409-AC49-147302BCA0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B8764D-4AE1-43C7-88B8-813BAFA582E9}"/>
              </a:ext>
            </a:extLst>
          </p:cNvPr>
          <p:cNvSpPr>
            <a:spLocks noGrp="1"/>
          </p:cNvSpPr>
          <p:nvPr>
            <p:ph type="sldNum" sz="quarter" idx="12"/>
          </p:nvPr>
        </p:nvSpPr>
        <p:spPr/>
        <p:txBody>
          <a:bodyPr/>
          <a:lstStyle/>
          <a:p>
            <a:fld id="{007B0527-870C-42A8-BB95-0E410B101F66}" type="slidenum">
              <a:rPr lang="en-US" smtClean="0"/>
              <a:t>‹#›</a:t>
            </a:fld>
            <a:endParaRPr lang="en-US"/>
          </a:p>
        </p:txBody>
      </p:sp>
    </p:spTree>
    <p:extLst>
      <p:ext uri="{BB962C8B-B14F-4D97-AF65-F5344CB8AC3E}">
        <p14:creationId xmlns:p14="http://schemas.microsoft.com/office/powerpoint/2010/main" val="12565268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511132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039B0D37-2B1C-455F-94D1-73452464DFD1}" type="datetimeFigureOut">
              <a:rPr lang="en-US" smtClean="0"/>
              <a:t>4/9/2025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B91F868-7C19-4476-BCF9-00826F4D553B}" type="slidenum">
              <a:rPr lang="en-US" smtClean="0"/>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5370618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039B0D37-2B1C-455F-94D1-73452464DFD1}" type="datetimeFigureOut">
              <a:rPr lang="en-US" smtClean="0"/>
              <a:t>4/9/2025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B91F868-7C19-4476-BCF9-00826F4D553B}" type="slidenum">
              <a:rPr lang="en-US" smtClean="0"/>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1260338928"/>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9694182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023868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1990291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4959659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LF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9B91F868-7C19-4476-BCF9-00826F4D553B}" type="slidenum">
              <a:rPr lang="en-US" smtClean="0"/>
              <a:t>‹#›</a:t>
            </a:fld>
            <a:endParaRPr lang="en-US"/>
          </a:p>
        </p:txBody>
      </p:sp>
      <p:sp>
        <p:nvSpPr>
          <p:cNvPr id="4" name="Footer Placeholder 3"/>
          <p:cNvSpPr>
            <a:spLocks noGrp="1"/>
          </p:cNvSpPr>
          <p:nvPr>
            <p:ph type="ftr" sz="quarter" idx="11"/>
          </p:nvPr>
        </p:nvSpPr>
        <p:spPr/>
        <p:txBody>
          <a:bodyPr/>
          <a:lstStyle>
            <a:lvl1pPr algn="l">
              <a:defRPr/>
            </a:lvl1pPr>
          </a:lstStyle>
          <a:p>
            <a:endParaRPr lang="en-US"/>
          </a:p>
        </p:txBody>
      </p:sp>
      <p:sp>
        <p:nvSpPr>
          <p:cNvPr id="6" name="Text Placeholder 2"/>
          <p:cNvSpPr>
            <a:spLocks noGrp="1"/>
          </p:cNvSpPr>
          <p:nvPr>
            <p:ph idx="1" hasCustomPrompt="1"/>
          </p:nvPr>
        </p:nvSpPr>
        <p:spPr>
          <a:xfrm>
            <a:off x="883478" y="1554481"/>
            <a:ext cx="10788955" cy="4626943"/>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5pPr>
              <a:defRPr>
                <a:solidFill>
                  <a:schemeClr val="tx1"/>
                </a:solidFill>
              </a:defRPr>
            </a:lvl5pPr>
            <a:lvl6pPr>
              <a:defRPr>
                <a:solidFill>
                  <a:schemeClr val="tx1"/>
                </a:solidFill>
              </a:defRPr>
            </a:lvl6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Level 4 is an optional subhead </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42484995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2517731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79F2-CD40-4E2D-B077-5F0D60E77F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11A7F8-F235-4AED-8692-42D80A4E3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8583CB-DAC5-4C58-A6EF-DB7A31C567A4}"/>
              </a:ext>
            </a:extLst>
          </p:cNvPr>
          <p:cNvSpPr>
            <a:spLocks noGrp="1"/>
          </p:cNvSpPr>
          <p:nvPr>
            <p:ph type="dt" sz="half" idx="10"/>
          </p:nvPr>
        </p:nvSpPr>
        <p:spPr/>
        <p:txBody>
          <a:bodyPr/>
          <a:lstStyle/>
          <a:p>
            <a:fld id="{6B6FBEFF-8235-4697-932F-AD264BD5B44A}" type="datetimeFigureOut">
              <a:rPr lang="en-US" smtClean="0"/>
              <a:t>4/9/2025</a:t>
            </a:fld>
            <a:endParaRPr lang="en-US"/>
          </a:p>
        </p:txBody>
      </p:sp>
      <p:sp>
        <p:nvSpPr>
          <p:cNvPr id="5" name="Footer Placeholder 4">
            <a:extLst>
              <a:ext uri="{FF2B5EF4-FFF2-40B4-BE49-F238E27FC236}">
                <a16:creationId xmlns:a16="http://schemas.microsoft.com/office/drawing/2014/main" id="{916F3326-AD2E-4EFC-8664-DD3799BFE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494BA-9A10-4A56-B2F2-CB7D821641CA}"/>
              </a:ext>
            </a:extLst>
          </p:cNvPr>
          <p:cNvSpPr>
            <a:spLocks noGrp="1"/>
          </p:cNvSpPr>
          <p:nvPr>
            <p:ph type="sldNum" sz="quarter" idx="12"/>
          </p:nvPr>
        </p:nvSpPr>
        <p:spPr/>
        <p:txBody>
          <a:bodyPr/>
          <a:lstStyle/>
          <a:p>
            <a:fld id="{007B0527-870C-42A8-BB95-0E410B101F66}" type="slidenum">
              <a:rPr lang="en-US" smtClean="0"/>
              <a:t>‹#›</a:t>
            </a:fld>
            <a:endParaRPr lang="en-US"/>
          </a:p>
        </p:txBody>
      </p:sp>
    </p:spTree>
    <p:extLst>
      <p:ext uri="{BB962C8B-B14F-4D97-AF65-F5344CB8AC3E}">
        <p14:creationId xmlns:p14="http://schemas.microsoft.com/office/powerpoint/2010/main" val="929160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userDrawn="1"/>
        </p:nvSpPr>
        <p:spPr>
          <a:xfrm>
            <a:off x="0" y="839775"/>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 name="Title 1"/>
          <p:cNvSpPr>
            <a:spLocks noGrp="1"/>
          </p:cNvSpPr>
          <p:nvPr>
            <p:ph type="ctrTitle" hasCustomPrompt="1"/>
          </p:nvPr>
        </p:nvSpPr>
        <p:spPr>
          <a:xfrm>
            <a:off x="4651382" y="1381381"/>
            <a:ext cx="7227067" cy="2387600"/>
          </a:xfrm>
        </p:spPr>
        <p:txBody>
          <a:bodyPr anchor="b">
            <a:noAutofit/>
          </a:bodyPr>
          <a:lstStyle>
            <a:lvl1pPr algn="l">
              <a:lnSpc>
                <a:spcPct val="90000"/>
              </a:lnSpc>
              <a:defRPr sz="6000" spc="300" baseline="0">
                <a:solidFill>
                  <a:schemeClr val="bg1"/>
                </a:solidFill>
              </a:defRPr>
            </a:lvl1pPr>
          </a:lstStyle>
          <a:p>
            <a:r>
              <a:rPr lang="en-US" sz="7000" spc="300">
                <a:solidFill>
                  <a:schemeClr val="bg1"/>
                </a:solidFill>
              </a:rPr>
              <a:t>Meeting Title</a:t>
            </a:r>
          </a:p>
        </p:txBody>
      </p:sp>
      <p:sp>
        <p:nvSpPr>
          <p:cNvPr id="3" name="Subtitle 2"/>
          <p:cNvSpPr>
            <a:spLocks noGrp="1"/>
          </p:cNvSpPr>
          <p:nvPr>
            <p:ph type="subTitle" idx="1" hasCustomPrompt="1"/>
          </p:nvPr>
        </p:nvSpPr>
        <p:spPr>
          <a:xfrm>
            <a:off x="4651381" y="4296129"/>
            <a:ext cx="7227067" cy="628248"/>
          </a:xfrm>
        </p:spPr>
        <p:txBody>
          <a:bodyPr>
            <a:normAutofit/>
          </a:bodyPr>
          <a:lstStyle>
            <a:lvl1pPr marL="0" indent="0" algn="l">
              <a:buNone/>
              <a:defRPr sz="1600" b="0" i="0"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Office of Clinical Pharmacology | Division of Applied Regulatory Science</a:t>
            </a:r>
          </a:p>
        </p:txBody>
      </p:sp>
      <p:sp>
        <p:nvSpPr>
          <p:cNvPr id="17" name="Date"/>
          <p:cNvSpPr>
            <a:spLocks noGrp="1"/>
          </p:cNvSpPr>
          <p:nvPr>
            <p:ph type="body" sz="quarter" idx="10" hasCustomPrompt="1"/>
          </p:nvPr>
        </p:nvSpPr>
        <p:spPr>
          <a:xfrm>
            <a:off x="4651381" y="5928912"/>
            <a:ext cx="5010151" cy="346075"/>
          </a:xfrm>
        </p:spPr>
        <p:txBody>
          <a:bodyPr>
            <a:normAutofit/>
          </a:bodyPr>
          <a:lstStyle>
            <a:lvl1pPr marL="0" indent="0">
              <a:buNone/>
              <a:defRPr sz="1200" b="0" i="0" cap="all" spc="100" baseline="0">
                <a:solidFill>
                  <a:schemeClr val="bg1"/>
                </a:solidFill>
                <a:latin typeface="+mn-lt"/>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5" name="Picture 4">
            <a:extLst>
              <a:ext uri="{FF2B5EF4-FFF2-40B4-BE49-F238E27FC236}">
                <a16:creationId xmlns:a16="http://schemas.microsoft.com/office/drawing/2014/main" id="{622C3DD7-5DF4-465E-B3F2-A737CBF5B209}"/>
              </a:ext>
            </a:extLst>
          </p:cNvPr>
          <p:cNvPicPr>
            <a:picLocks noChangeAspect="1"/>
          </p:cNvPicPr>
          <p:nvPr userDrawn="1"/>
        </p:nvPicPr>
        <p:blipFill>
          <a:blip r:embed="rId2"/>
          <a:stretch>
            <a:fillRect/>
          </a:stretch>
        </p:blipFill>
        <p:spPr>
          <a:xfrm>
            <a:off x="313551" y="839587"/>
            <a:ext cx="3901778" cy="5588107"/>
          </a:xfrm>
          <a:prstGeom prst="rect">
            <a:avLst/>
          </a:prstGeom>
        </p:spPr>
      </p:pic>
      <p:pic>
        <p:nvPicPr>
          <p:cNvPr id="11" name="Picture 10">
            <a:extLst>
              <a:ext uri="{FF2B5EF4-FFF2-40B4-BE49-F238E27FC236}">
                <a16:creationId xmlns:a16="http://schemas.microsoft.com/office/drawing/2014/main" id="{4442769D-E4A1-484B-81A4-A0BBBE931E07}"/>
              </a:ext>
            </a:extLst>
          </p:cNvPr>
          <p:cNvPicPr>
            <a:picLocks noChangeAspect="1"/>
          </p:cNvPicPr>
          <p:nvPr userDrawn="1"/>
        </p:nvPicPr>
        <p:blipFill>
          <a:blip r:embed="rId3"/>
          <a:stretch>
            <a:fillRect/>
          </a:stretch>
        </p:blipFill>
        <p:spPr>
          <a:xfrm>
            <a:off x="8698689" y="67562"/>
            <a:ext cx="3493311" cy="725487"/>
          </a:xfrm>
          <a:prstGeom prst="rect">
            <a:avLst/>
          </a:prstGeom>
        </p:spPr>
      </p:pic>
    </p:spTree>
    <p:extLst>
      <p:ext uri="{BB962C8B-B14F-4D97-AF65-F5344CB8AC3E}">
        <p14:creationId xmlns:p14="http://schemas.microsoft.com/office/powerpoint/2010/main" val="1649026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userDrawn="1"/>
        </p:nvSpPr>
        <p:spPr>
          <a:xfrm>
            <a:off x="0" y="839775"/>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 name="Title 1"/>
          <p:cNvSpPr>
            <a:spLocks noGrp="1"/>
          </p:cNvSpPr>
          <p:nvPr>
            <p:ph type="ctrTitle" hasCustomPrompt="1"/>
          </p:nvPr>
        </p:nvSpPr>
        <p:spPr>
          <a:xfrm>
            <a:off x="4651382" y="1381381"/>
            <a:ext cx="7227067" cy="2387600"/>
          </a:xfrm>
        </p:spPr>
        <p:txBody>
          <a:bodyPr anchor="b">
            <a:noAutofit/>
          </a:bodyPr>
          <a:lstStyle>
            <a:lvl1pPr algn="l">
              <a:lnSpc>
                <a:spcPct val="90000"/>
              </a:lnSpc>
              <a:defRPr sz="7000" spc="300" baseline="0">
                <a:solidFill>
                  <a:schemeClr val="bg1"/>
                </a:solidFill>
              </a:defRPr>
            </a:lvl1pPr>
          </a:lstStyle>
          <a:p>
            <a:r>
              <a:rPr lang="en-US" sz="7000" spc="300">
                <a:solidFill>
                  <a:schemeClr val="bg1"/>
                </a:solidFill>
              </a:rPr>
              <a:t>Meeting Title</a:t>
            </a:r>
          </a:p>
        </p:txBody>
      </p:sp>
      <p:sp>
        <p:nvSpPr>
          <p:cNvPr id="3" name="Subtitle 2"/>
          <p:cNvSpPr>
            <a:spLocks noGrp="1"/>
          </p:cNvSpPr>
          <p:nvPr>
            <p:ph type="subTitle" idx="1" hasCustomPrompt="1"/>
          </p:nvPr>
        </p:nvSpPr>
        <p:spPr>
          <a:xfrm>
            <a:off x="4651381" y="4296129"/>
            <a:ext cx="7227067" cy="628248"/>
          </a:xfrm>
        </p:spPr>
        <p:txBody>
          <a:bodyPr>
            <a:normAutofit/>
          </a:bodyPr>
          <a:lstStyle>
            <a:lvl1pPr marL="0" indent="0" algn="l">
              <a:buNone/>
              <a:defRPr sz="1600" b="0" i="0"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Office of Clinical Pharmacology | Division of Applied Regulatory Science</a:t>
            </a:r>
          </a:p>
        </p:txBody>
      </p:sp>
      <p:sp>
        <p:nvSpPr>
          <p:cNvPr id="17" name="Date"/>
          <p:cNvSpPr>
            <a:spLocks noGrp="1"/>
          </p:cNvSpPr>
          <p:nvPr>
            <p:ph type="body" sz="quarter" idx="10" hasCustomPrompt="1"/>
          </p:nvPr>
        </p:nvSpPr>
        <p:spPr>
          <a:xfrm>
            <a:off x="4651381" y="5928912"/>
            <a:ext cx="5010151" cy="346075"/>
          </a:xfrm>
        </p:spPr>
        <p:txBody>
          <a:bodyPr>
            <a:normAutofit/>
          </a:bodyPr>
          <a:lstStyle>
            <a:lvl1pPr marL="0" indent="0">
              <a:buNone/>
              <a:defRPr sz="1200" b="0" i="0" cap="all" spc="100" baseline="0">
                <a:solidFill>
                  <a:schemeClr val="bg1"/>
                </a:solidFill>
                <a:latin typeface="+mn-lt"/>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4" name="Picture 3">
            <a:extLst>
              <a:ext uri="{FF2B5EF4-FFF2-40B4-BE49-F238E27FC236}">
                <a16:creationId xmlns:a16="http://schemas.microsoft.com/office/drawing/2014/main" id="{A92EDF58-6D0D-48FD-829B-872CE79B1A76}"/>
              </a:ext>
            </a:extLst>
          </p:cNvPr>
          <p:cNvPicPr>
            <a:picLocks noChangeAspect="1"/>
          </p:cNvPicPr>
          <p:nvPr userDrawn="1"/>
        </p:nvPicPr>
        <p:blipFill>
          <a:blip r:embed="rId2"/>
          <a:stretch>
            <a:fillRect/>
          </a:stretch>
        </p:blipFill>
        <p:spPr>
          <a:xfrm>
            <a:off x="8698689" y="67562"/>
            <a:ext cx="3493311" cy="725487"/>
          </a:xfrm>
          <a:prstGeom prst="rect">
            <a:avLst/>
          </a:prstGeom>
        </p:spPr>
      </p:pic>
      <p:pic>
        <p:nvPicPr>
          <p:cNvPr id="8" name="Picture 7">
            <a:extLst>
              <a:ext uri="{FF2B5EF4-FFF2-40B4-BE49-F238E27FC236}">
                <a16:creationId xmlns:a16="http://schemas.microsoft.com/office/drawing/2014/main" id="{2CD00E24-9621-499F-B1C2-7308ABD29ED4}"/>
              </a:ext>
            </a:extLst>
          </p:cNvPr>
          <p:cNvPicPr>
            <a:picLocks noChangeAspect="1"/>
          </p:cNvPicPr>
          <p:nvPr userDrawn="1"/>
        </p:nvPicPr>
        <p:blipFill>
          <a:blip r:embed="rId3"/>
          <a:stretch>
            <a:fillRect/>
          </a:stretch>
        </p:blipFill>
        <p:spPr>
          <a:xfrm>
            <a:off x="313551" y="2387880"/>
            <a:ext cx="4143303" cy="2762202"/>
          </a:xfrm>
          <a:prstGeom prst="rect">
            <a:avLst/>
          </a:prstGeom>
        </p:spPr>
      </p:pic>
    </p:spTree>
    <p:extLst>
      <p:ext uri="{BB962C8B-B14F-4D97-AF65-F5344CB8AC3E}">
        <p14:creationId xmlns:p14="http://schemas.microsoft.com/office/powerpoint/2010/main" val="142917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4BC456-4D30-48DE-A63C-D93626A176DE}"/>
              </a:ext>
            </a:extLst>
          </p:cNvPr>
          <p:cNvPicPr>
            <a:picLocks noChangeAspect="1"/>
          </p:cNvPicPr>
          <p:nvPr userDrawn="1"/>
        </p:nvPicPr>
        <p:blipFill>
          <a:blip r:embed="rId2"/>
          <a:stretch>
            <a:fillRect/>
          </a:stretch>
        </p:blipFill>
        <p:spPr>
          <a:xfrm>
            <a:off x="364278" y="0"/>
            <a:ext cx="3925824" cy="6858000"/>
          </a:xfrm>
          <a:prstGeom prst="rect">
            <a:avLst/>
          </a:prstGeom>
        </p:spPr>
      </p:pic>
      <p:sp>
        <p:nvSpPr>
          <p:cNvPr id="24" name="Date Placeholder 23">
            <a:extLst>
              <a:ext uri="{FF2B5EF4-FFF2-40B4-BE49-F238E27FC236}">
                <a16:creationId xmlns:a16="http://schemas.microsoft.com/office/drawing/2014/main" id="{411FFA71-DBC3-43F3-8464-76A843119CCA}"/>
              </a:ext>
            </a:extLst>
          </p:cNvPr>
          <p:cNvSpPr>
            <a:spLocks noGrp="1"/>
          </p:cNvSpPr>
          <p:nvPr>
            <p:ph type="dt" sz="half" idx="12"/>
          </p:nvPr>
        </p:nvSpPr>
        <p:spPr/>
        <p:txBody>
          <a:bodyPr/>
          <a:lstStyle/>
          <a:p>
            <a:fld id="{EACF4BF1-1F51-4942-AFF5-CA5E0AC665B9}" type="datetime1">
              <a:rPr lang="en-US" smtClean="0"/>
              <a:pPr/>
              <a:t>4/9/2025</a:t>
            </a:fld>
            <a:endParaRPr lang="en-US"/>
          </a:p>
        </p:txBody>
      </p:sp>
      <p:sp>
        <p:nvSpPr>
          <p:cNvPr id="25" name="Footer Placeholder 24">
            <a:extLst>
              <a:ext uri="{FF2B5EF4-FFF2-40B4-BE49-F238E27FC236}">
                <a16:creationId xmlns:a16="http://schemas.microsoft.com/office/drawing/2014/main" id="{7DACCA6B-76BA-461B-8402-1CD8E6A58413}"/>
              </a:ext>
            </a:extLst>
          </p:cNvPr>
          <p:cNvSpPr>
            <a:spLocks noGrp="1"/>
          </p:cNvSpPr>
          <p:nvPr>
            <p:ph type="ftr" sz="quarter" idx="13"/>
          </p:nvPr>
        </p:nvSpPr>
        <p:spPr/>
        <p:txBody>
          <a:bodyPr/>
          <a:lstStyle/>
          <a:p>
            <a:r>
              <a:rPr lang="en-US"/>
              <a:t>CDER Division of Applied Regulatory Science (DARS)</a:t>
            </a:r>
          </a:p>
        </p:txBody>
      </p:sp>
      <p:sp>
        <p:nvSpPr>
          <p:cNvPr id="26" name="Slide Number Placeholder 25">
            <a:extLst>
              <a:ext uri="{FF2B5EF4-FFF2-40B4-BE49-F238E27FC236}">
                <a16:creationId xmlns:a16="http://schemas.microsoft.com/office/drawing/2014/main" id="{3324DA89-00BC-4DCA-9E85-9761CC3B3268}"/>
              </a:ext>
            </a:extLst>
          </p:cNvPr>
          <p:cNvSpPr>
            <a:spLocks noGrp="1"/>
          </p:cNvSpPr>
          <p:nvPr>
            <p:ph type="sldNum" sz="quarter" idx="14"/>
          </p:nvPr>
        </p:nvSpPr>
        <p:spPr/>
        <p:txBody>
          <a:bodyPr/>
          <a:lstStyle/>
          <a:p>
            <a:fld id="{EACE6E22-E655-5947-A8B4-6F095FBA2C12}" type="slidenum">
              <a:rPr lang="en-US" smtClean="0"/>
              <a:pPr/>
              <a:t>‹#›</a:t>
            </a:fld>
            <a:endParaRPr lang="en-US"/>
          </a:p>
        </p:txBody>
      </p:sp>
      <p:sp>
        <p:nvSpPr>
          <p:cNvPr id="27" name="Title 26">
            <a:extLst>
              <a:ext uri="{FF2B5EF4-FFF2-40B4-BE49-F238E27FC236}">
                <a16:creationId xmlns:a16="http://schemas.microsoft.com/office/drawing/2014/main" id="{02DFEAFB-643D-4178-9FCF-5BF0D4C849A3}"/>
              </a:ext>
            </a:extLst>
          </p:cNvPr>
          <p:cNvSpPr>
            <a:spLocks noGrp="1"/>
          </p:cNvSpPr>
          <p:nvPr>
            <p:ph type="title" hasCustomPrompt="1"/>
          </p:nvPr>
        </p:nvSpPr>
        <p:spPr/>
        <p:txBody>
          <a:bodyPr/>
          <a:lstStyle>
            <a:lvl1pPr>
              <a:defRPr/>
            </a:lvl1pPr>
          </a:lstStyle>
          <a:p>
            <a:r>
              <a:rPr lang="en-US"/>
              <a:t>AGENDA</a:t>
            </a:r>
          </a:p>
        </p:txBody>
      </p:sp>
      <p:sp>
        <p:nvSpPr>
          <p:cNvPr id="9" name="Content Placeholder 11">
            <a:extLst>
              <a:ext uri="{FF2B5EF4-FFF2-40B4-BE49-F238E27FC236}">
                <a16:creationId xmlns:a16="http://schemas.microsoft.com/office/drawing/2014/main" id="{E601D6BD-0D88-4A70-A951-1A8C6F731AA6}"/>
              </a:ext>
            </a:extLst>
          </p:cNvPr>
          <p:cNvSpPr>
            <a:spLocks noGrp="1"/>
          </p:cNvSpPr>
          <p:nvPr>
            <p:ph sz="quarter" idx="15" hasCustomPrompt="1"/>
          </p:nvPr>
        </p:nvSpPr>
        <p:spPr>
          <a:xfrm>
            <a:off x="4782889" y="1371600"/>
            <a:ext cx="6770687" cy="4705350"/>
          </a:xfrm>
        </p:spPr>
        <p:txBody>
          <a:bodyPr/>
          <a:lstStyle>
            <a:lvl1pPr marL="0" indent="0">
              <a:buNone/>
              <a:defRPr sz="1800">
                <a:latin typeface="+mj-lt"/>
              </a:defRPr>
            </a:lvl1pPr>
            <a:lvl2pPr>
              <a:spcAft>
                <a:spcPts val="0"/>
              </a:spcAft>
              <a:defRPr>
                <a:latin typeface="+mj-lt"/>
              </a:defRPr>
            </a:lvl2pPr>
            <a:lvl3pPr>
              <a:defRPr>
                <a:latin typeface="+mj-lt"/>
              </a:defRPr>
            </a:lvl3pPr>
            <a:lvl4pPr>
              <a:defRPr>
                <a:latin typeface="+mj-lt"/>
              </a:defRPr>
            </a:lvl4pPr>
            <a:lvl5pPr>
              <a:defRPr>
                <a:latin typeface="+mj-lt"/>
                <a:ea typeface="Georgia" charset="0"/>
                <a:cs typeface="Georgia" charset="0"/>
              </a:defRPr>
            </a:lvl5pPr>
            <a:lvl6pPr>
              <a:defRPr>
                <a:latin typeface="+mj-lt"/>
              </a:defRPr>
            </a:lvl6pPr>
          </a:lstStyle>
          <a:p>
            <a:pPr lvl="0"/>
            <a:r>
              <a:rPr lang="en-US"/>
              <a:t>Insert Section Title</a:t>
            </a:r>
          </a:p>
        </p:txBody>
      </p:sp>
    </p:spTree>
    <p:extLst>
      <p:ext uri="{BB962C8B-B14F-4D97-AF65-F5344CB8AC3E}">
        <p14:creationId xmlns:p14="http://schemas.microsoft.com/office/powerpoint/2010/main" val="4271230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FD3F01B7-3581-469E-AC85-EDAC0C95EA1D}"/>
              </a:ext>
            </a:extLst>
          </p:cNvPr>
          <p:cNvSpPr>
            <a:spLocks noGrp="1"/>
          </p:cNvSpPr>
          <p:nvPr>
            <p:ph type="body" sz="quarter" idx="11" hasCustomPrompt="1"/>
          </p:nvPr>
        </p:nvSpPr>
        <p:spPr>
          <a:xfrm>
            <a:off x="362857" y="26684"/>
            <a:ext cx="11829143" cy="6831316"/>
          </a:xfrm>
        </p:spPr>
        <p:txBody>
          <a:bodyPr anchor="ctr"/>
          <a:lstStyle>
            <a:lvl1pPr marL="0" indent="0" algn="ctr">
              <a:buNone/>
              <a:defRPr sz="6000" b="0" i="0" cap="all" spc="200" baseline="0">
                <a:solidFill>
                  <a:schemeClr val="accent1"/>
                </a:solidFill>
                <a:latin typeface="+mj-lt"/>
              </a:defRPr>
            </a:lvl1pPr>
            <a:lvl2pPr algn="ctr">
              <a:defRPr sz="1800" i="0" spc="100" baseline="0">
                <a:solidFill>
                  <a:schemeClr val="bg1"/>
                </a:solidFill>
                <a:latin typeface="+mn-lt"/>
              </a:defRPr>
            </a:lvl2pPr>
          </a:lstStyle>
          <a:p>
            <a:pPr lvl="0"/>
            <a:r>
              <a:rPr lang="en-US"/>
              <a:t>DIVIDER HEADING</a:t>
            </a:r>
          </a:p>
        </p:txBody>
      </p:sp>
      <p:sp>
        <p:nvSpPr>
          <p:cNvPr id="6" name="Rectangle 5">
            <a:extLst>
              <a:ext uri="{FF2B5EF4-FFF2-40B4-BE49-F238E27FC236}">
                <a16:creationId xmlns:a16="http://schemas.microsoft.com/office/drawing/2014/main" id="{264C5DFA-FBC1-4B6C-BD31-A7442A150B8C}"/>
              </a:ext>
              <a:ext uri="{C183D7F6-B498-43B3-948B-1728B52AA6E4}">
                <adec:decorative xmlns:adec="http://schemas.microsoft.com/office/drawing/2017/decorative" val="1"/>
              </a:ext>
            </a:extLst>
          </p:cNvPr>
          <p:cNvSpPr/>
          <p:nvPr userDrawn="1"/>
        </p:nvSpPr>
        <p:spPr bwMode="auto">
          <a:xfrm>
            <a:off x="0" y="0"/>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pic>
        <p:nvPicPr>
          <p:cNvPr id="7" name="Picture 6">
            <a:extLst>
              <a:ext uri="{FF2B5EF4-FFF2-40B4-BE49-F238E27FC236}">
                <a16:creationId xmlns:a16="http://schemas.microsoft.com/office/drawing/2014/main" id="{0F9EC2D3-1B68-4B0C-8661-3026DFDB3BF3}"/>
              </a:ext>
            </a:extLst>
          </p:cNvPr>
          <p:cNvPicPr>
            <a:picLocks noChangeAspect="1"/>
          </p:cNvPicPr>
          <p:nvPr userDrawn="1"/>
        </p:nvPicPr>
        <p:blipFill>
          <a:blip r:embed="rId2"/>
          <a:stretch>
            <a:fillRect/>
          </a:stretch>
        </p:blipFill>
        <p:spPr>
          <a:xfrm>
            <a:off x="8698689" y="35632"/>
            <a:ext cx="3493311" cy="725487"/>
          </a:xfrm>
          <a:prstGeom prst="rect">
            <a:avLst/>
          </a:prstGeom>
        </p:spPr>
      </p:pic>
    </p:spTree>
    <p:extLst>
      <p:ext uri="{BB962C8B-B14F-4D97-AF65-F5344CB8AC3E}">
        <p14:creationId xmlns:p14="http://schemas.microsoft.com/office/powerpoint/2010/main" val="509081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hoto and Content ">
    <p:spTree>
      <p:nvGrpSpPr>
        <p:cNvPr id="1" name=""/>
        <p:cNvGrpSpPr/>
        <p:nvPr/>
      </p:nvGrpSpPr>
      <p:grpSpPr>
        <a:xfrm>
          <a:off x="0" y="0"/>
          <a:ext cx="0" cy="0"/>
          <a:chOff x="0" y="0"/>
          <a:chExt cx="0" cy="0"/>
        </a:xfrm>
      </p:grpSpPr>
      <p:sp>
        <p:nvSpPr>
          <p:cNvPr id="7" name="Title 6"/>
          <p:cNvSpPr>
            <a:spLocks noGrp="1"/>
          </p:cNvSpPr>
          <p:nvPr>
            <p:ph type="title"/>
          </p:nvPr>
        </p:nvSpPr>
        <p:spPr>
          <a:xfrm>
            <a:off x="4782881" y="832910"/>
            <a:ext cx="6770429" cy="486133"/>
          </a:xfrm>
        </p:spPr>
        <p:txBody>
          <a:bodyPr/>
          <a:lstStyle/>
          <a:p>
            <a:r>
              <a:rPr lang="en-US"/>
              <a:t>Click to edit Master title style</a:t>
            </a:r>
          </a:p>
        </p:txBody>
      </p:sp>
      <p:sp>
        <p:nvSpPr>
          <p:cNvPr id="9" name="Picture Placeholder 3"/>
          <p:cNvSpPr>
            <a:spLocks noGrp="1"/>
          </p:cNvSpPr>
          <p:nvPr>
            <p:ph type="pic" sz="quarter" idx="15"/>
          </p:nvPr>
        </p:nvSpPr>
        <p:spPr>
          <a:xfrm>
            <a:off x="365802" y="1"/>
            <a:ext cx="3924300" cy="6857999"/>
          </a:xfrm>
          <a:solidFill>
            <a:schemeClr val="bg1"/>
          </a:solidFill>
        </p:spPr>
        <p:txBody>
          <a:bodyPr/>
          <a:lstStyle>
            <a:lvl1pPr>
              <a:defRPr/>
            </a:lvl1pPr>
          </a:lstStyle>
          <a:p>
            <a:r>
              <a:rPr lang="en-US"/>
              <a:t>Click icon to add picture</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8310B694-A189-EA47-9411-022A3FD37C02}" type="datetime1">
              <a:rPr lang="en-US" smtClean="0"/>
              <a:t>4/9/2025</a:t>
            </a:fld>
            <a:endParaRPr lang="en-US"/>
          </a:p>
        </p:txBody>
      </p:sp>
      <p:sp>
        <p:nvSpPr>
          <p:cNvPr id="14" name="Content Placeholder 11">
            <a:extLst>
              <a:ext uri="{FF2B5EF4-FFF2-40B4-BE49-F238E27FC236}">
                <a16:creationId xmlns:a16="http://schemas.microsoft.com/office/drawing/2014/main" id="{04DC622F-196B-49E2-AFF6-58E8113A8AF5}"/>
              </a:ext>
            </a:extLst>
          </p:cNvPr>
          <p:cNvSpPr>
            <a:spLocks noGrp="1"/>
          </p:cNvSpPr>
          <p:nvPr>
            <p:ph sz="quarter" idx="16" hasCustomPrompt="1"/>
          </p:nvPr>
        </p:nvSpPr>
        <p:spPr>
          <a:xfrm>
            <a:off x="4782623" y="1490910"/>
            <a:ext cx="6770687" cy="4705350"/>
          </a:xfrm>
        </p:spPr>
        <p:txBody>
          <a:bodyPr/>
          <a:lstStyle>
            <a:lvl1pPr>
              <a:defRPr/>
            </a:lvl1pPr>
            <a:lvl2pPr>
              <a:spcAft>
                <a:spcPts val="0"/>
              </a:spcAft>
              <a:defRPr/>
            </a:lvl2pPr>
            <a:lvl5pPr>
              <a:defRPr>
                <a:latin typeface="Georgia" charset="0"/>
                <a:ea typeface="Georgia" charset="0"/>
                <a:cs typeface="Georgia" charset="0"/>
              </a:defRPr>
            </a:lvl5pPr>
          </a:lstStyle>
          <a:p>
            <a:pPr lvl="0"/>
            <a:r>
              <a:rPr lang="en-US"/>
              <a:t>Insert Text</a:t>
            </a:r>
          </a:p>
        </p:txBody>
      </p:sp>
    </p:spTree>
    <p:extLst>
      <p:ext uri="{BB962C8B-B14F-4D97-AF65-F5344CB8AC3E}">
        <p14:creationId xmlns:p14="http://schemas.microsoft.com/office/powerpoint/2010/main" val="408524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and Content 2 Col">
    <p:spTree>
      <p:nvGrpSpPr>
        <p:cNvPr id="1" name=""/>
        <p:cNvGrpSpPr/>
        <p:nvPr/>
      </p:nvGrpSpPr>
      <p:grpSpPr>
        <a:xfrm>
          <a:off x="0" y="0"/>
          <a:ext cx="0" cy="0"/>
          <a:chOff x="0" y="0"/>
          <a:chExt cx="0" cy="0"/>
        </a:xfrm>
      </p:grpSpPr>
      <p:sp>
        <p:nvSpPr>
          <p:cNvPr id="8" name="Picture Placeholder 3">
            <a:extLst>
              <a:ext uri="{C183D7F6-B498-43B3-948B-1728B52AA6E4}">
                <adec:decorative xmlns:adec="http://schemas.microsoft.com/office/drawing/2017/decorative" val="1"/>
              </a:ext>
            </a:extLst>
          </p:cNvPr>
          <p:cNvSpPr>
            <a:spLocks noGrp="1"/>
          </p:cNvSpPr>
          <p:nvPr>
            <p:ph type="pic" sz="quarter" idx="15"/>
          </p:nvPr>
        </p:nvSpPr>
        <p:spPr>
          <a:xfrm>
            <a:off x="365802" y="1"/>
            <a:ext cx="3924300" cy="6857999"/>
          </a:xfrm>
          <a:solidFill>
            <a:schemeClr val="bg1"/>
          </a:solidFill>
        </p:spPr>
        <p:txBody>
          <a:bodyPr/>
          <a:lstStyle/>
          <a:p>
            <a:r>
              <a:rPr lang="en-US"/>
              <a:t>Click icon to add picture</a:t>
            </a:r>
          </a:p>
        </p:txBody>
      </p:sp>
      <p:sp>
        <p:nvSpPr>
          <p:cNvPr id="7" name="Title 6"/>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3" hasCustomPrompt="1"/>
          </p:nvPr>
        </p:nvSpPr>
        <p:spPr>
          <a:xfrm>
            <a:off x="4783139" y="1371600"/>
            <a:ext cx="3302082" cy="4705350"/>
          </a:xfrm>
        </p:spPr>
        <p:txBody>
          <a:bodyPr/>
          <a:lstStyle>
            <a:lvl1pPr>
              <a:defRPr/>
            </a:lvl1pPr>
          </a:lstStyle>
          <a:p>
            <a:pPr lvl="0"/>
            <a:r>
              <a:rPr lang="en-US"/>
              <a:t>Insert Text</a:t>
            </a:r>
          </a:p>
        </p:txBody>
      </p:sp>
      <p:sp>
        <p:nvSpPr>
          <p:cNvPr id="9" name="Content Placeholder 11"/>
          <p:cNvSpPr>
            <a:spLocks noGrp="1"/>
          </p:cNvSpPr>
          <p:nvPr>
            <p:ph sz="quarter" idx="14" hasCustomPrompt="1"/>
          </p:nvPr>
        </p:nvSpPr>
        <p:spPr>
          <a:xfrm>
            <a:off x="8257839" y="1371600"/>
            <a:ext cx="3302082" cy="4705350"/>
          </a:xfrm>
        </p:spPr>
        <p:txBody>
          <a:bodyPr/>
          <a:lstStyle>
            <a:lvl1pPr>
              <a:defRPr/>
            </a:lvl1pPr>
          </a:lstStyle>
          <a:p>
            <a:pPr lvl="0"/>
            <a:r>
              <a:rPr lang="en-US"/>
              <a:t>Insert Text</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6572B4A0-46D8-F344-96A4-ED07C7E91414}" type="datetime1">
              <a:rPr lang="en-US" smtClean="0"/>
              <a:pPr/>
              <a:t>4/9/2025</a:t>
            </a:fld>
            <a:endParaRPr lang="en-US"/>
          </a:p>
        </p:txBody>
      </p:sp>
    </p:spTree>
    <p:extLst>
      <p:ext uri="{BB962C8B-B14F-4D97-AF65-F5344CB8AC3E}">
        <p14:creationId xmlns:p14="http://schemas.microsoft.com/office/powerpoint/2010/main" val="678830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and Chart with Description">
    <p:spTree>
      <p:nvGrpSpPr>
        <p:cNvPr id="1" name=""/>
        <p:cNvGrpSpPr/>
        <p:nvPr/>
      </p:nvGrpSpPr>
      <p:grpSpPr>
        <a:xfrm>
          <a:off x="0" y="0"/>
          <a:ext cx="0" cy="0"/>
          <a:chOff x="0" y="0"/>
          <a:chExt cx="0" cy="0"/>
        </a:xfrm>
      </p:grpSpPr>
      <p:sp>
        <p:nvSpPr>
          <p:cNvPr id="9" name="Picture Placeholder 3">
            <a:extLst>
              <a:ext uri="{C183D7F6-B498-43B3-948B-1728B52AA6E4}">
                <adec:decorative xmlns:adec="http://schemas.microsoft.com/office/drawing/2017/decorative" val="1"/>
              </a:ext>
            </a:extLst>
          </p:cNvPr>
          <p:cNvSpPr>
            <a:spLocks noGrp="1"/>
          </p:cNvSpPr>
          <p:nvPr>
            <p:ph type="pic" sz="quarter" idx="15"/>
          </p:nvPr>
        </p:nvSpPr>
        <p:spPr>
          <a:xfrm>
            <a:off x="365802" y="1"/>
            <a:ext cx="3924300" cy="6857999"/>
          </a:xfrm>
          <a:solidFill>
            <a:schemeClr val="bg1"/>
          </a:solidFill>
        </p:spPr>
        <p:txBody>
          <a:bodyPr/>
          <a:lstStyle/>
          <a:p>
            <a:r>
              <a:rPr lang="en-US"/>
              <a:t>Click icon to add picture</a:t>
            </a:r>
          </a:p>
        </p:txBody>
      </p:sp>
      <p:sp>
        <p:nvSpPr>
          <p:cNvPr id="7" name="Title 6"/>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3"/>
          </p:nvPr>
        </p:nvSpPr>
        <p:spPr>
          <a:xfrm>
            <a:off x="4783139" y="1371600"/>
            <a:ext cx="6770430" cy="349166"/>
          </a:xfrm>
        </p:spPr>
        <p:txBody>
          <a:bodyPr/>
          <a:lstStyle>
            <a:lvl1pPr marL="0" indent="0">
              <a:buNone/>
              <a:defRPr sz="1200" i="1">
                <a:latin typeface="Georgia" charset="0"/>
                <a:ea typeface="Georgia" charset="0"/>
                <a:cs typeface="Georgia" charset="0"/>
              </a:defRPr>
            </a:lvl1pPr>
          </a:lstStyle>
          <a:p>
            <a:pPr lvl="0"/>
            <a:r>
              <a:rPr lang="en-US"/>
              <a:t>Edit Master text styles</a:t>
            </a:r>
          </a:p>
        </p:txBody>
      </p:sp>
      <p:sp>
        <p:nvSpPr>
          <p:cNvPr id="8" name="Chart Placeholder 4"/>
          <p:cNvSpPr>
            <a:spLocks noGrp="1"/>
          </p:cNvSpPr>
          <p:nvPr>
            <p:ph type="chart" sz="quarter" idx="14"/>
          </p:nvPr>
        </p:nvSpPr>
        <p:spPr>
          <a:xfrm>
            <a:off x="8192531" y="2780285"/>
            <a:ext cx="3361864" cy="2773565"/>
          </a:xfrm>
        </p:spPr>
        <p:txBody>
          <a:bodyPr/>
          <a:lstStyle/>
          <a:p>
            <a:r>
              <a:rPr lang="en-US"/>
              <a:t>Click icon to add chart</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6B5039-EA17-B948-B311-5DE0D81AE0E1}" type="datetime1">
              <a:rPr lang="en-US" smtClean="0"/>
              <a:t>4/9/2025</a:t>
            </a:fld>
            <a:endParaRPr lang="en-US"/>
          </a:p>
        </p:txBody>
      </p:sp>
      <p:sp>
        <p:nvSpPr>
          <p:cNvPr id="14" name="Content Placeholder 11">
            <a:extLst>
              <a:ext uri="{FF2B5EF4-FFF2-40B4-BE49-F238E27FC236}">
                <a16:creationId xmlns:a16="http://schemas.microsoft.com/office/drawing/2014/main" id="{559FBFB0-490D-43A1-A059-D0FE6AA28BCD}"/>
              </a:ext>
            </a:extLst>
          </p:cNvPr>
          <p:cNvSpPr>
            <a:spLocks noGrp="1"/>
          </p:cNvSpPr>
          <p:nvPr>
            <p:ph sz="quarter" idx="16" hasCustomPrompt="1"/>
          </p:nvPr>
        </p:nvSpPr>
        <p:spPr>
          <a:xfrm>
            <a:off x="4782889" y="2780285"/>
            <a:ext cx="3409642" cy="2773566"/>
          </a:xfrm>
        </p:spPr>
        <p:txBody>
          <a:bodyPr/>
          <a:lstStyle>
            <a:lvl1pPr>
              <a:defRPr/>
            </a:lvl1pPr>
            <a:lvl2pPr>
              <a:spcAft>
                <a:spcPts val="0"/>
              </a:spcAft>
              <a:defRPr/>
            </a:lvl2pPr>
            <a:lvl5pPr>
              <a:defRPr>
                <a:latin typeface="Georgia" charset="0"/>
                <a:ea typeface="Georgia" charset="0"/>
                <a:cs typeface="Georgia" charset="0"/>
              </a:defRPr>
            </a:lvl5pPr>
          </a:lstStyle>
          <a:p>
            <a:pPr lvl="0"/>
            <a:r>
              <a:rPr lang="en-US"/>
              <a:t>Insert Text</a:t>
            </a:r>
          </a:p>
        </p:txBody>
      </p:sp>
    </p:spTree>
    <p:extLst>
      <p:ext uri="{BB962C8B-B14F-4D97-AF65-F5344CB8AC3E}">
        <p14:creationId xmlns:p14="http://schemas.microsoft.com/office/powerpoint/2010/main" val="4032877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and Charts">
    <p:spTree>
      <p:nvGrpSpPr>
        <p:cNvPr id="1" name=""/>
        <p:cNvGrpSpPr/>
        <p:nvPr/>
      </p:nvGrpSpPr>
      <p:grpSpPr>
        <a:xfrm>
          <a:off x="0" y="0"/>
          <a:ext cx="0" cy="0"/>
          <a:chOff x="0" y="0"/>
          <a:chExt cx="0" cy="0"/>
        </a:xfrm>
      </p:grpSpPr>
      <p:sp>
        <p:nvSpPr>
          <p:cNvPr id="9" name="Picture Placeholder 3">
            <a:extLst>
              <a:ext uri="{C183D7F6-B498-43B3-948B-1728B52AA6E4}">
                <adec:decorative xmlns:adec="http://schemas.microsoft.com/office/drawing/2017/decorative" val="1"/>
              </a:ext>
            </a:extLst>
          </p:cNvPr>
          <p:cNvSpPr>
            <a:spLocks noGrp="1"/>
          </p:cNvSpPr>
          <p:nvPr>
            <p:ph type="pic" sz="quarter" idx="15"/>
          </p:nvPr>
        </p:nvSpPr>
        <p:spPr>
          <a:xfrm>
            <a:off x="365802" y="1"/>
            <a:ext cx="3924300" cy="6857999"/>
          </a:xfrm>
          <a:solidFill>
            <a:schemeClr val="bg1"/>
          </a:solidFill>
        </p:spPr>
        <p:txBody>
          <a:bodyPr/>
          <a:lstStyle/>
          <a:p>
            <a:r>
              <a:rPr lang="en-US"/>
              <a:t>Click icon to add picture</a:t>
            </a:r>
          </a:p>
        </p:txBody>
      </p:sp>
      <p:sp>
        <p:nvSpPr>
          <p:cNvPr id="7" name="Title 6"/>
          <p:cNvSpPr>
            <a:spLocks noGrp="1"/>
          </p:cNvSpPr>
          <p:nvPr>
            <p:ph type="title"/>
          </p:nvPr>
        </p:nvSpPr>
        <p:spPr/>
        <p:txBody>
          <a:bodyPr/>
          <a:lstStyle/>
          <a:p>
            <a:r>
              <a:rPr lang="en-US"/>
              <a:t>Click to edit Master title style</a:t>
            </a:r>
          </a:p>
        </p:txBody>
      </p:sp>
      <p:sp>
        <p:nvSpPr>
          <p:cNvPr id="12" name="Content Placeholder 11"/>
          <p:cNvSpPr>
            <a:spLocks noGrp="1"/>
          </p:cNvSpPr>
          <p:nvPr>
            <p:ph sz="quarter" idx="13"/>
          </p:nvPr>
        </p:nvSpPr>
        <p:spPr>
          <a:xfrm>
            <a:off x="4783139" y="1371600"/>
            <a:ext cx="6770430" cy="349166"/>
          </a:xfrm>
        </p:spPr>
        <p:txBody>
          <a:bodyPr/>
          <a:lstStyle>
            <a:lvl1pPr marL="0" indent="0">
              <a:buNone/>
              <a:defRPr sz="1200" i="1">
                <a:latin typeface="Georgia" charset="0"/>
                <a:ea typeface="Georgia" charset="0"/>
                <a:cs typeface="Georgia" charset="0"/>
              </a:defRPr>
            </a:lvl1pPr>
          </a:lstStyle>
          <a:p>
            <a:pPr lvl="0"/>
            <a:r>
              <a:rPr lang="en-US"/>
              <a:t>Edit Master text styles</a:t>
            </a:r>
          </a:p>
        </p:txBody>
      </p:sp>
      <p:sp>
        <p:nvSpPr>
          <p:cNvPr id="6" name="Chart Placeholder 4"/>
          <p:cNvSpPr>
            <a:spLocks noGrp="1"/>
          </p:cNvSpPr>
          <p:nvPr>
            <p:ph type="chart" sz="quarter" idx="12"/>
          </p:nvPr>
        </p:nvSpPr>
        <p:spPr>
          <a:xfrm>
            <a:off x="4782478" y="2780284"/>
            <a:ext cx="3385751" cy="2773565"/>
          </a:xfrm>
        </p:spPr>
        <p:txBody>
          <a:bodyPr/>
          <a:lstStyle/>
          <a:p>
            <a:r>
              <a:rPr lang="en-US"/>
              <a:t>Click icon to add chart</a:t>
            </a:r>
          </a:p>
        </p:txBody>
      </p:sp>
      <p:sp>
        <p:nvSpPr>
          <p:cNvPr id="8" name="Chart Placeholder 4"/>
          <p:cNvSpPr>
            <a:spLocks noGrp="1"/>
          </p:cNvSpPr>
          <p:nvPr>
            <p:ph type="chart" sz="quarter" idx="14"/>
          </p:nvPr>
        </p:nvSpPr>
        <p:spPr>
          <a:xfrm>
            <a:off x="8192531" y="2780285"/>
            <a:ext cx="3361864" cy="2773565"/>
          </a:xfrm>
        </p:spPr>
        <p:txBody>
          <a:bodyPr/>
          <a:lstStyle/>
          <a:p>
            <a:r>
              <a:rPr lang="en-US"/>
              <a:t>Click icon to add chart</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3"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6B5039-EA17-B948-B311-5DE0D81AE0E1}" type="datetime1">
              <a:rPr lang="en-US" smtClean="0"/>
              <a:t>4/9/2025</a:t>
            </a:fld>
            <a:endParaRPr lang="en-US"/>
          </a:p>
        </p:txBody>
      </p:sp>
    </p:spTree>
    <p:extLst>
      <p:ext uri="{BB962C8B-B14F-4D97-AF65-F5344CB8AC3E}">
        <p14:creationId xmlns:p14="http://schemas.microsoft.com/office/powerpoint/2010/main" val="280377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16565"/>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934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 Sidebar with Charts">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C183D7F6-B498-43B3-948B-1728B52AA6E4}">
                <adec:decorative xmlns:adec="http://schemas.microsoft.com/office/drawing/2017/decorative" val="1"/>
              </a:ext>
            </a:extLst>
          </p:cNvPr>
          <p:cNvSpPr/>
          <p:nvPr userDrawn="1"/>
        </p:nvSpPr>
        <p:spPr>
          <a:xfrm flipH="1">
            <a:off x="365759" y="1"/>
            <a:ext cx="386522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686648" y="1117600"/>
            <a:ext cx="2907348" cy="1418711"/>
          </a:xfrm>
        </p:spPr>
        <p:txBody>
          <a:bodyPr>
            <a:noAutofit/>
          </a:bodyPr>
          <a:lstStyle>
            <a:lvl1pPr>
              <a:lnSpc>
                <a:spcPts val="3400"/>
              </a:lnSpc>
              <a:defRPr/>
            </a:lvl1pPr>
          </a:lstStyle>
          <a:p>
            <a:r>
              <a:rPr lang="en-US"/>
              <a:t>Click to edit Master title style</a:t>
            </a:r>
          </a:p>
        </p:txBody>
      </p:sp>
      <p:sp>
        <p:nvSpPr>
          <p:cNvPr id="27" name="Text Placeholder 6"/>
          <p:cNvSpPr>
            <a:spLocks noGrp="1"/>
          </p:cNvSpPr>
          <p:nvPr>
            <p:ph type="body" sz="quarter" idx="16" hasCustomPrompt="1"/>
          </p:nvPr>
        </p:nvSpPr>
        <p:spPr>
          <a:xfrm>
            <a:off x="687388" y="2748288"/>
            <a:ext cx="2906712" cy="1315711"/>
          </a:xfrm>
        </p:spPr>
        <p:txBody>
          <a:bodyPr>
            <a:noAutofit/>
          </a:bodyPr>
          <a:lstStyle>
            <a:lvl1pPr marL="0" indent="0">
              <a:buNone/>
              <a:defRPr b="1" i="0" cap="all" spc="100" baseline="0">
                <a:solidFill>
                  <a:schemeClr val="tx1"/>
                </a:solidFill>
                <a:latin typeface="+mn-lt"/>
              </a:defRPr>
            </a:lvl1pPr>
            <a:lvl2pPr marL="0" indent="0">
              <a:buNone/>
              <a:tabLst/>
              <a:defRPr cap="none" spc="0" baseline="0">
                <a:solidFill>
                  <a:schemeClr val="tx1"/>
                </a:solidFill>
                <a:latin typeface="+mj-lt"/>
              </a:defRPr>
            </a:lvl2pPr>
          </a:lstStyle>
          <a:p>
            <a:pPr lvl="0"/>
            <a:r>
              <a:rPr lang="en-US"/>
              <a:t>SUBHEAD GOES HERE</a:t>
            </a:r>
          </a:p>
          <a:p>
            <a:pPr lvl="1"/>
            <a:r>
              <a:rPr lang="en-US"/>
              <a:t>Insert Text</a:t>
            </a:r>
          </a:p>
        </p:txBody>
      </p:sp>
      <p:sp>
        <p:nvSpPr>
          <p:cNvPr id="30" name="Chart Placeholder 12"/>
          <p:cNvSpPr>
            <a:spLocks noGrp="1"/>
          </p:cNvSpPr>
          <p:nvPr>
            <p:ph type="chart" sz="quarter" idx="19"/>
          </p:nvPr>
        </p:nvSpPr>
        <p:spPr>
          <a:xfrm>
            <a:off x="4782890" y="3530118"/>
            <a:ext cx="3256211" cy="2222642"/>
          </a:xfrm>
        </p:spPr>
        <p:txBody>
          <a:bodyPr/>
          <a:lstStyle/>
          <a:p>
            <a:r>
              <a:rPr lang="en-US"/>
              <a:t>Click icon to add chart</a:t>
            </a:r>
          </a:p>
        </p:txBody>
      </p:sp>
      <p:sp>
        <p:nvSpPr>
          <p:cNvPr id="32" name="Chart Placeholder 12"/>
          <p:cNvSpPr>
            <a:spLocks noGrp="1"/>
          </p:cNvSpPr>
          <p:nvPr>
            <p:ph type="chart" sz="quarter" idx="21"/>
          </p:nvPr>
        </p:nvSpPr>
        <p:spPr>
          <a:xfrm>
            <a:off x="4782890" y="1082385"/>
            <a:ext cx="3256211" cy="2222642"/>
          </a:xfrm>
        </p:spPr>
        <p:txBody>
          <a:bodyPr/>
          <a:lstStyle/>
          <a:p>
            <a:r>
              <a:rPr lang="en-US"/>
              <a:t>Click icon to add chart</a:t>
            </a:r>
          </a:p>
        </p:txBody>
      </p:sp>
      <p:sp>
        <p:nvSpPr>
          <p:cNvPr id="29" name="Chart Placeholder 12"/>
          <p:cNvSpPr>
            <a:spLocks noGrp="1"/>
          </p:cNvSpPr>
          <p:nvPr>
            <p:ph type="chart" sz="quarter" idx="17"/>
          </p:nvPr>
        </p:nvSpPr>
        <p:spPr>
          <a:xfrm>
            <a:off x="8298797" y="1082385"/>
            <a:ext cx="3256211" cy="2222642"/>
          </a:xfrm>
        </p:spPr>
        <p:txBody>
          <a:bodyPr/>
          <a:lstStyle/>
          <a:p>
            <a:r>
              <a:rPr lang="en-US"/>
              <a:t>Click icon to add chart</a:t>
            </a:r>
          </a:p>
        </p:txBody>
      </p:sp>
      <p:sp>
        <p:nvSpPr>
          <p:cNvPr id="31" name="Chart Placeholder 12"/>
          <p:cNvSpPr>
            <a:spLocks noGrp="1"/>
          </p:cNvSpPr>
          <p:nvPr>
            <p:ph type="chart" sz="quarter" idx="20"/>
          </p:nvPr>
        </p:nvSpPr>
        <p:spPr>
          <a:xfrm>
            <a:off x="8298797" y="3530118"/>
            <a:ext cx="3256211" cy="2222642"/>
          </a:xfrm>
        </p:spPr>
        <p:txBody>
          <a:bodyPr/>
          <a:lstStyle/>
          <a:p>
            <a:r>
              <a:rPr lang="en-US"/>
              <a:t>Click icon to add chart</a:t>
            </a:r>
          </a:p>
        </p:txBody>
      </p:sp>
      <p:sp>
        <p:nvSpPr>
          <p:cNvPr id="28" name="Text Placeholder 4"/>
          <p:cNvSpPr>
            <a:spLocks noGrp="1"/>
          </p:cNvSpPr>
          <p:nvPr>
            <p:ph type="body" sz="quarter" idx="14" hasCustomPrompt="1"/>
          </p:nvPr>
        </p:nvSpPr>
        <p:spPr>
          <a:xfrm>
            <a:off x="4782890" y="5876734"/>
            <a:ext cx="6772118" cy="414338"/>
          </a:xfrm>
        </p:spPr>
        <p:txBody>
          <a:bodyPr anchor="b">
            <a:noAutofit/>
          </a:bodyPr>
          <a:lstStyle>
            <a:lvl1pPr marL="0" indent="0">
              <a:buNone/>
              <a:defRPr lang="en-US" sz="800" b="0" i="1" kern="1200" cap="none" spc="0" baseline="0" dirty="0" smtClean="0">
                <a:solidFill>
                  <a:schemeClr val="tx1"/>
                </a:solidFill>
                <a:latin typeface="Calibri" charset="0"/>
                <a:ea typeface="Calibri" charset="0"/>
                <a:cs typeface="Calibri" charset="0"/>
              </a:defRPr>
            </a:lvl1pPr>
          </a:lstStyle>
          <a:p>
            <a:pPr lvl="0"/>
            <a:r>
              <a:rPr lang="en-US"/>
              <a:t>Level 5 is a footnote or a place for source information.</a:t>
            </a:r>
          </a:p>
        </p:txBody>
      </p:sp>
      <p:sp>
        <p:nvSpPr>
          <p:cNvPr id="12"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3"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4"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B120C927-3DFE-E842-97A8-C07FF6E723D1}" type="datetime1">
              <a:rPr lang="en-US" smtClean="0"/>
              <a:pPr/>
              <a:t>4/9/2025</a:t>
            </a:fld>
            <a:endParaRPr lang="en-US"/>
          </a:p>
        </p:txBody>
      </p:sp>
    </p:spTree>
    <p:extLst>
      <p:ext uri="{BB962C8B-B14F-4D97-AF65-F5344CB8AC3E}">
        <p14:creationId xmlns:p14="http://schemas.microsoft.com/office/powerpoint/2010/main" val="119660004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y Sidebar with Content">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C183D7F6-B498-43B3-948B-1728B52AA6E4}">
                <adec:decorative xmlns:adec="http://schemas.microsoft.com/office/drawing/2017/decorative" val="1"/>
              </a:ext>
            </a:extLst>
          </p:cNvPr>
          <p:cNvSpPr/>
          <p:nvPr userDrawn="1"/>
        </p:nvSpPr>
        <p:spPr>
          <a:xfrm flipH="1">
            <a:off x="365759" y="1"/>
            <a:ext cx="386522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686648" y="1117600"/>
            <a:ext cx="2907348" cy="1418711"/>
          </a:xfrm>
        </p:spPr>
        <p:txBody>
          <a:bodyPr>
            <a:noAutofit/>
          </a:bodyPr>
          <a:lstStyle>
            <a:lvl1pPr>
              <a:lnSpc>
                <a:spcPts val="3400"/>
              </a:lnSpc>
              <a:defRPr/>
            </a:lvl1pPr>
          </a:lstStyle>
          <a:p>
            <a:r>
              <a:rPr lang="en-US"/>
              <a:t>Click to edit Master title style</a:t>
            </a:r>
          </a:p>
        </p:txBody>
      </p:sp>
      <p:sp>
        <p:nvSpPr>
          <p:cNvPr id="27" name="Text Placeholder 6"/>
          <p:cNvSpPr>
            <a:spLocks noGrp="1"/>
          </p:cNvSpPr>
          <p:nvPr>
            <p:ph type="body" sz="quarter" idx="16" hasCustomPrompt="1"/>
          </p:nvPr>
        </p:nvSpPr>
        <p:spPr>
          <a:xfrm>
            <a:off x="687388" y="2748288"/>
            <a:ext cx="2906712" cy="1315711"/>
          </a:xfrm>
        </p:spPr>
        <p:txBody>
          <a:bodyPr>
            <a:noAutofit/>
          </a:bodyPr>
          <a:lstStyle>
            <a:lvl1pPr marL="0" indent="0">
              <a:buNone/>
              <a:defRPr b="1" i="0" cap="all" spc="100" baseline="0">
                <a:solidFill>
                  <a:schemeClr val="tx1"/>
                </a:solidFill>
                <a:latin typeface="+mn-lt"/>
              </a:defRPr>
            </a:lvl1pPr>
            <a:lvl2pPr marL="15875" indent="0">
              <a:buNone/>
              <a:tabLst/>
              <a:defRPr cap="none" spc="0" baseline="0">
                <a:solidFill>
                  <a:schemeClr val="tx1"/>
                </a:solidFill>
                <a:latin typeface="+mj-lt"/>
              </a:defRPr>
            </a:lvl2pPr>
          </a:lstStyle>
          <a:p>
            <a:pPr lvl="0"/>
            <a:r>
              <a:rPr lang="en-US"/>
              <a:t>SUBHEAD GOES HERE</a:t>
            </a:r>
          </a:p>
          <a:p>
            <a:pPr lvl="1"/>
            <a:r>
              <a:rPr lang="en-US"/>
              <a:t>Insert Text</a:t>
            </a:r>
          </a:p>
        </p:txBody>
      </p:sp>
      <p:sp>
        <p:nvSpPr>
          <p:cNvPr id="7"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8"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9"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F87543-70D6-6445-9E62-1CEF65D84F98}" type="datetime1">
              <a:rPr lang="en-US" smtClean="0"/>
              <a:pPr/>
              <a:t>4/9/2025</a:t>
            </a:fld>
            <a:endParaRPr lang="en-US"/>
          </a:p>
        </p:txBody>
      </p:sp>
      <p:sp>
        <p:nvSpPr>
          <p:cNvPr id="4" name="Content Placeholder 3">
            <a:extLst>
              <a:ext uri="{FF2B5EF4-FFF2-40B4-BE49-F238E27FC236}">
                <a16:creationId xmlns:a16="http://schemas.microsoft.com/office/drawing/2014/main" id="{C79B3F48-AB3D-4C58-8BF2-D30E71DA2AD1}"/>
              </a:ext>
            </a:extLst>
          </p:cNvPr>
          <p:cNvSpPr>
            <a:spLocks noGrp="1"/>
          </p:cNvSpPr>
          <p:nvPr>
            <p:ph sz="quarter" idx="17" hasCustomPrompt="1"/>
          </p:nvPr>
        </p:nvSpPr>
        <p:spPr>
          <a:xfrm>
            <a:off x="4782890" y="1117600"/>
            <a:ext cx="2906712" cy="1978025"/>
          </a:xfrm>
        </p:spPr>
        <p:txBody>
          <a:bodyPr/>
          <a:lstStyle>
            <a:lvl1pPr>
              <a:defRPr/>
            </a:lvl1pPr>
          </a:lstStyle>
          <a:p>
            <a:pPr lvl="0"/>
            <a:r>
              <a:rPr lang="en-US"/>
              <a:t>Click icon to add</a:t>
            </a:r>
          </a:p>
        </p:txBody>
      </p:sp>
      <p:sp>
        <p:nvSpPr>
          <p:cNvPr id="6" name="Content Placeholder 5">
            <a:extLst>
              <a:ext uri="{FF2B5EF4-FFF2-40B4-BE49-F238E27FC236}">
                <a16:creationId xmlns:a16="http://schemas.microsoft.com/office/drawing/2014/main" id="{6B81977E-E703-4038-A738-FB66EC44D68A}"/>
              </a:ext>
            </a:extLst>
          </p:cNvPr>
          <p:cNvSpPr>
            <a:spLocks noGrp="1"/>
          </p:cNvSpPr>
          <p:nvPr>
            <p:ph sz="quarter" idx="18" hasCustomPrompt="1"/>
          </p:nvPr>
        </p:nvSpPr>
        <p:spPr>
          <a:xfrm>
            <a:off x="8141670" y="1117600"/>
            <a:ext cx="2906414" cy="1978025"/>
          </a:xfrm>
        </p:spPr>
        <p:txBody>
          <a:bodyPr/>
          <a:lstStyle>
            <a:lvl1pPr>
              <a:defRPr/>
            </a:lvl1pPr>
          </a:lstStyle>
          <a:p>
            <a:pPr lvl="0"/>
            <a:r>
              <a:rPr lang="en-US"/>
              <a:t>Click icon to add</a:t>
            </a:r>
          </a:p>
        </p:txBody>
      </p:sp>
      <p:sp>
        <p:nvSpPr>
          <p:cNvPr id="11" name="Content Placeholder 10">
            <a:extLst>
              <a:ext uri="{FF2B5EF4-FFF2-40B4-BE49-F238E27FC236}">
                <a16:creationId xmlns:a16="http://schemas.microsoft.com/office/drawing/2014/main" id="{4E1999E5-E2C4-470C-9EAA-C88C2773F841}"/>
              </a:ext>
            </a:extLst>
          </p:cNvPr>
          <p:cNvSpPr>
            <a:spLocks noGrp="1"/>
          </p:cNvSpPr>
          <p:nvPr>
            <p:ph sz="quarter" idx="19" hasCustomPrompt="1"/>
          </p:nvPr>
        </p:nvSpPr>
        <p:spPr>
          <a:xfrm>
            <a:off x="4782890" y="3506787"/>
            <a:ext cx="2906712" cy="2233613"/>
          </a:xfrm>
        </p:spPr>
        <p:txBody>
          <a:bodyPr/>
          <a:lstStyle>
            <a:lvl1pPr>
              <a:defRPr/>
            </a:lvl1pPr>
          </a:lstStyle>
          <a:p>
            <a:pPr lvl="0"/>
            <a:r>
              <a:rPr lang="en-US"/>
              <a:t>Click icon to add</a:t>
            </a:r>
          </a:p>
        </p:txBody>
      </p:sp>
      <p:sp>
        <p:nvSpPr>
          <p:cNvPr id="13" name="Content Placeholder 12">
            <a:extLst>
              <a:ext uri="{FF2B5EF4-FFF2-40B4-BE49-F238E27FC236}">
                <a16:creationId xmlns:a16="http://schemas.microsoft.com/office/drawing/2014/main" id="{886B0420-2FD3-4B61-852A-086BE094A9B1}"/>
              </a:ext>
            </a:extLst>
          </p:cNvPr>
          <p:cNvSpPr>
            <a:spLocks noGrp="1"/>
          </p:cNvSpPr>
          <p:nvPr>
            <p:ph sz="quarter" idx="20" hasCustomPrompt="1"/>
          </p:nvPr>
        </p:nvSpPr>
        <p:spPr>
          <a:xfrm>
            <a:off x="8141670" y="3506786"/>
            <a:ext cx="2906414" cy="2233613"/>
          </a:xfrm>
        </p:spPr>
        <p:txBody>
          <a:bodyPr/>
          <a:lstStyle>
            <a:lvl1pPr>
              <a:defRPr/>
            </a:lvl1pPr>
          </a:lstStyle>
          <a:p>
            <a:pPr lvl="0"/>
            <a:r>
              <a:rPr lang="en-US"/>
              <a:t>Click icon to add</a:t>
            </a:r>
          </a:p>
        </p:txBody>
      </p:sp>
    </p:spTree>
    <p:extLst>
      <p:ext uri="{BB962C8B-B14F-4D97-AF65-F5344CB8AC3E}">
        <p14:creationId xmlns:p14="http://schemas.microsoft.com/office/powerpoint/2010/main" val="29238079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ey Sidebar with Text">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24">
            <a:extLst>
              <a:ext uri="{C183D7F6-B498-43B3-948B-1728B52AA6E4}">
                <adec:decorative xmlns:adec="http://schemas.microsoft.com/office/drawing/2017/decorative" val="1"/>
              </a:ext>
            </a:extLst>
          </p:cNvPr>
          <p:cNvSpPr/>
          <p:nvPr userDrawn="1"/>
        </p:nvSpPr>
        <p:spPr>
          <a:xfrm flipH="1">
            <a:off x="365759" y="1"/>
            <a:ext cx="386522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title"/>
          </p:nvPr>
        </p:nvSpPr>
        <p:spPr>
          <a:xfrm>
            <a:off x="686648" y="1117600"/>
            <a:ext cx="2907348" cy="1418711"/>
          </a:xfrm>
        </p:spPr>
        <p:txBody>
          <a:bodyPr>
            <a:noAutofit/>
          </a:bodyPr>
          <a:lstStyle>
            <a:lvl1pPr>
              <a:lnSpc>
                <a:spcPts val="3400"/>
              </a:lnSpc>
              <a:defRPr/>
            </a:lvl1pPr>
          </a:lstStyle>
          <a:p>
            <a:r>
              <a:rPr lang="en-US"/>
              <a:t>Click to edit Master title style</a:t>
            </a:r>
          </a:p>
        </p:txBody>
      </p:sp>
      <p:sp>
        <p:nvSpPr>
          <p:cNvPr id="27" name="Text Placeholder 6"/>
          <p:cNvSpPr>
            <a:spLocks noGrp="1"/>
          </p:cNvSpPr>
          <p:nvPr>
            <p:ph type="body" sz="quarter" idx="16" hasCustomPrompt="1"/>
          </p:nvPr>
        </p:nvSpPr>
        <p:spPr>
          <a:xfrm>
            <a:off x="687388" y="2748288"/>
            <a:ext cx="2906712" cy="1315711"/>
          </a:xfrm>
        </p:spPr>
        <p:txBody>
          <a:bodyPr>
            <a:noAutofit/>
          </a:bodyPr>
          <a:lstStyle>
            <a:lvl1pPr marL="0" indent="0">
              <a:buNone/>
              <a:defRPr b="1" i="0" cap="all" spc="100" baseline="0">
                <a:solidFill>
                  <a:schemeClr val="tx1"/>
                </a:solidFill>
                <a:latin typeface="+mn-lt"/>
              </a:defRPr>
            </a:lvl1pPr>
            <a:lvl2pPr marL="15875" indent="0">
              <a:buNone/>
              <a:tabLst/>
              <a:defRPr cap="none" spc="0" baseline="0">
                <a:solidFill>
                  <a:schemeClr val="tx1"/>
                </a:solidFill>
                <a:latin typeface="+mj-lt"/>
              </a:defRPr>
            </a:lvl2pPr>
          </a:lstStyle>
          <a:p>
            <a:pPr lvl="0"/>
            <a:r>
              <a:rPr lang="en-US"/>
              <a:t>SUBHEAD GOES HERE</a:t>
            </a:r>
          </a:p>
          <a:p>
            <a:pPr lvl="1"/>
            <a:r>
              <a:rPr lang="en-US"/>
              <a:t>Insert Text</a:t>
            </a:r>
          </a:p>
        </p:txBody>
      </p:sp>
      <p:sp>
        <p:nvSpPr>
          <p:cNvPr id="7"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8"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9"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55F87543-70D6-6445-9E62-1CEF65D84F98}" type="datetime1">
              <a:rPr lang="en-US" smtClean="0"/>
              <a:pPr/>
              <a:t>4/9/2025</a:t>
            </a:fld>
            <a:endParaRPr lang="en-US"/>
          </a:p>
        </p:txBody>
      </p:sp>
      <p:sp>
        <p:nvSpPr>
          <p:cNvPr id="3" name="Text Placeholder 2">
            <a:extLst>
              <a:ext uri="{FF2B5EF4-FFF2-40B4-BE49-F238E27FC236}">
                <a16:creationId xmlns:a16="http://schemas.microsoft.com/office/drawing/2014/main" id="{867AF956-A696-458C-B660-0C4B3A634F30}"/>
              </a:ext>
            </a:extLst>
          </p:cNvPr>
          <p:cNvSpPr>
            <a:spLocks noGrp="1"/>
          </p:cNvSpPr>
          <p:nvPr>
            <p:ph type="body" sz="quarter" idx="17" hasCustomPrompt="1"/>
          </p:nvPr>
        </p:nvSpPr>
        <p:spPr>
          <a:xfrm>
            <a:off x="4230688" y="1117600"/>
            <a:ext cx="7323137" cy="4492625"/>
          </a:xfrm>
        </p:spPr>
        <p:txBody>
          <a:bodyPr/>
          <a:lstStyle>
            <a:lvl1pPr>
              <a:defRPr/>
            </a:lvl1pPr>
          </a:lstStyle>
          <a:p>
            <a:pPr lvl="0"/>
            <a:r>
              <a:rPr lang="en-US"/>
              <a:t>Insert Text</a:t>
            </a:r>
          </a:p>
        </p:txBody>
      </p:sp>
    </p:spTree>
    <p:extLst>
      <p:ext uri="{BB962C8B-B14F-4D97-AF65-F5344CB8AC3E}">
        <p14:creationId xmlns:p14="http://schemas.microsoft.com/office/powerpoint/2010/main" val="99124559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hart and Sidebar Wide">
    <p:spTree>
      <p:nvGrpSpPr>
        <p:cNvPr id="1" name=""/>
        <p:cNvGrpSpPr/>
        <p:nvPr/>
      </p:nvGrpSpPr>
      <p:grpSpPr>
        <a:xfrm>
          <a:off x="0" y="0"/>
          <a:ext cx="0" cy="0"/>
          <a:chOff x="0" y="0"/>
          <a:chExt cx="0" cy="0"/>
        </a:xfrm>
      </p:grpSpPr>
      <p:sp>
        <p:nvSpPr>
          <p:cNvPr id="2" name="Title 1"/>
          <p:cNvSpPr>
            <a:spLocks noGrp="1"/>
          </p:cNvSpPr>
          <p:nvPr>
            <p:ph type="title"/>
          </p:nvPr>
        </p:nvSpPr>
        <p:spPr>
          <a:xfrm>
            <a:off x="838200" y="212963"/>
            <a:ext cx="10715368" cy="981308"/>
          </a:xfrm>
        </p:spPr>
        <p:txBody>
          <a:bodyPr/>
          <a:lstStyle/>
          <a:p>
            <a:r>
              <a:rPr lang="en-US"/>
              <a:t>Click to edit Master title style</a:t>
            </a:r>
          </a:p>
        </p:txBody>
      </p:sp>
      <p:sp>
        <p:nvSpPr>
          <p:cNvPr id="5" name="Chart Placeholder 4"/>
          <p:cNvSpPr>
            <a:spLocks noGrp="1"/>
          </p:cNvSpPr>
          <p:nvPr>
            <p:ph type="chart" sz="quarter" idx="10"/>
          </p:nvPr>
        </p:nvSpPr>
        <p:spPr>
          <a:xfrm>
            <a:off x="838200" y="1610772"/>
            <a:ext cx="6388100" cy="4612228"/>
          </a:xfrm>
        </p:spPr>
        <p:txBody>
          <a:bodyPr/>
          <a:lstStyle/>
          <a:p>
            <a:endParaRPr lang="en-US"/>
          </a:p>
        </p:txBody>
      </p:sp>
      <p:sp>
        <p:nvSpPr>
          <p:cNvPr id="9" name="Content Placeholder 8"/>
          <p:cNvSpPr>
            <a:spLocks noGrp="1"/>
          </p:cNvSpPr>
          <p:nvPr>
            <p:ph sz="quarter" idx="11"/>
          </p:nvPr>
        </p:nvSpPr>
        <p:spPr>
          <a:xfrm>
            <a:off x="7429500" y="1610772"/>
            <a:ext cx="4124325" cy="4612228"/>
          </a:xfrm>
        </p:spPr>
        <p:txBody>
          <a:bodyPr>
            <a:normAutofit/>
          </a:bodyPr>
          <a:lstStyle>
            <a:lvl1pPr marL="0" indent="0">
              <a:buNone/>
              <a:defRPr sz="1400" i="1">
                <a:latin typeface="Georgia" charset="0"/>
                <a:ea typeface="Georgia" charset="0"/>
                <a:cs typeface="Georgia" charset="0"/>
              </a:defRPr>
            </a:lvl1pPr>
          </a:lstStyle>
          <a:p>
            <a:pPr lvl="0"/>
            <a:r>
              <a:rPr lang="en-US"/>
              <a:t>Click to edit Master text styles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1100" i="1">
                <a:latin typeface="Georgia" charset="0"/>
                <a:ea typeface="Georgia" charset="0"/>
                <a:cs typeface="Georgia" charset="0"/>
              </a:defRPr>
            </a:lvl1pPr>
          </a:lstStyle>
          <a:p>
            <a:r>
              <a:rPr lang="en-US"/>
              <a:t>CDER Division of Applied Regulatory Science (DARS)</a:t>
            </a:r>
          </a:p>
        </p:txBody>
      </p:sp>
      <p:cxnSp>
        <p:nvCxnSpPr>
          <p:cNvPr id="12" name="Straight Connector 11"/>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875F5A4D-4BBB-F746-AB3F-09AC2A936ED3}" type="datetime1">
              <a:rPr lang="en-US" smtClean="0"/>
              <a:t>4/9/2025</a:t>
            </a:fld>
            <a:endParaRPr lang="en-US"/>
          </a:p>
        </p:txBody>
      </p:sp>
    </p:spTree>
    <p:extLst>
      <p:ext uri="{BB962C8B-B14F-4D97-AF65-F5344CB8AC3E}">
        <p14:creationId xmlns:p14="http://schemas.microsoft.com/office/powerpoint/2010/main" val="676183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Closing">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a:lvl1pPr>
          </a:lstStyle>
          <a:p>
            <a:r>
              <a:rPr lang="en-US"/>
              <a:t>Thank you</a:t>
            </a:r>
          </a:p>
        </p:txBody>
      </p:sp>
      <p:sp>
        <p:nvSpPr>
          <p:cNvPr id="8" name="Text Placeholder 9"/>
          <p:cNvSpPr>
            <a:spLocks noGrp="1"/>
          </p:cNvSpPr>
          <p:nvPr>
            <p:ph type="body" sz="quarter" idx="17" hasCustomPrompt="1"/>
          </p:nvPr>
        </p:nvSpPr>
        <p:spPr>
          <a:xfrm>
            <a:off x="4782889" y="1557119"/>
            <a:ext cx="6770680" cy="87723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vl2pPr>
              <a:defRPr spc="0"/>
            </a:lvl2pPr>
            <a:lvl3pPr>
              <a:defRPr spc="0"/>
            </a:lvl3pPr>
            <a:lvl4pPr>
              <a:defRPr spc="0"/>
            </a:lvl4pPr>
            <a:lvl5pPr>
              <a:defRPr spc="0"/>
            </a:lvl5pPr>
          </a:lstStyle>
          <a:p>
            <a:pPr lvl="0"/>
            <a:r>
              <a:rPr lang="en-US"/>
              <a:t>For more information about DARS, contact…</a:t>
            </a:r>
          </a:p>
          <a:p>
            <a:pPr lvl="0"/>
            <a:endParaRPr lang="en-US"/>
          </a:p>
        </p:txBody>
      </p:sp>
      <p:sp>
        <p:nvSpPr>
          <p:cNvPr id="9" name="Picture Placeholder 18">
            <a:extLst>
              <a:ext uri="{C183D7F6-B498-43B3-948B-1728B52AA6E4}">
                <adec:decorative xmlns:adec="http://schemas.microsoft.com/office/drawing/2017/decorative" val="0"/>
              </a:ext>
            </a:extLst>
          </p:cNvPr>
          <p:cNvSpPr>
            <a:spLocks noGrp="1"/>
          </p:cNvSpPr>
          <p:nvPr>
            <p:ph type="pic" sz="quarter" idx="13"/>
          </p:nvPr>
        </p:nvSpPr>
        <p:spPr>
          <a:xfrm>
            <a:off x="4782890" y="2599262"/>
            <a:ext cx="1395000" cy="1332883"/>
          </a:xfrm>
        </p:spPr>
        <p:txBody>
          <a:bodyPr/>
          <a:lstStyle/>
          <a:p>
            <a:r>
              <a:rPr lang="en-US"/>
              <a:t>Click icon to add picture</a:t>
            </a:r>
          </a:p>
        </p:txBody>
      </p:sp>
      <p:sp>
        <p:nvSpPr>
          <p:cNvPr id="10" name="Text Placeholder 5"/>
          <p:cNvSpPr>
            <a:spLocks noGrp="1"/>
          </p:cNvSpPr>
          <p:nvPr>
            <p:ph type="body" sz="quarter" idx="14" hasCustomPrompt="1"/>
          </p:nvPr>
        </p:nvSpPr>
        <p:spPr>
          <a:xfrm>
            <a:off x="4782889"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11" name="Picture Placeholder 18"/>
          <p:cNvSpPr>
            <a:spLocks noGrp="1"/>
          </p:cNvSpPr>
          <p:nvPr>
            <p:ph type="pic" sz="quarter" idx="18"/>
          </p:nvPr>
        </p:nvSpPr>
        <p:spPr>
          <a:xfrm>
            <a:off x="6588499" y="2599262"/>
            <a:ext cx="1395000" cy="1332883"/>
          </a:xfrm>
        </p:spPr>
        <p:txBody>
          <a:bodyPr/>
          <a:lstStyle/>
          <a:p>
            <a:r>
              <a:rPr lang="en-US"/>
              <a:t>Click icon to add picture</a:t>
            </a:r>
          </a:p>
        </p:txBody>
      </p:sp>
      <p:sp>
        <p:nvSpPr>
          <p:cNvPr id="21" name="Text Placeholder 5"/>
          <p:cNvSpPr>
            <a:spLocks noGrp="1"/>
          </p:cNvSpPr>
          <p:nvPr>
            <p:ph type="body" sz="quarter" idx="25" hasCustomPrompt="1"/>
          </p:nvPr>
        </p:nvSpPr>
        <p:spPr>
          <a:xfrm>
            <a:off x="6588498"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15" name="Picture Placeholder 18"/>
          <p:cNvSpPr>
            <a:spLocks noGrp="1"/>
          </p:cNvSpPr>
          <p:nvPr>
            <p:ph type="pic" sz="quarter" idx="19"/>
          </p:nvPr>
        </p:nvSpPr>
        <p:spPr>
          <a:xfrm>
            <a:off x="8394108" y="2599262"/>
            <a:ext cx="1395000" cy="1332883"/>
          </a:xfrm>
        </p:spPr>
        <p:txBody>
          <a:bodyPr/>
          <a:lstStyle/>
          <a:p>
            <a:r>
              <a:rPr lang="en-US"/>
              <a:t>Click icon to add picture</a:t>
            </a:r>
          </a:p>
        </p:txBody>
      </p:sp>
      <p:sp>
        <p:nvSpPr>
          <p:cNvPr id="22" name="Text Placeholder 5"/>
          <p:cNvSpPr>
            <a:spLocks noGrp="1"/>
          </p:cNvSpPr>
          <p:nvPr>
            <p:ph type="body" sz="quarter" idx="26" hasCustomPrompt="1"/>
          </p:nvPr>
        </p:nvSpPr>
        <p:spPr>
          <a:xfrm>
            <a:off x="8394107"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16" name="Picture Placeholder 18"/>
          <p:cNvSpPr>
            <a:spLocks noGrp="1"/>
          </p:cNvSpPr>
          <p:nvPr>
            <p:ph type="pic" sz="quarter" idx="20"/>
          </p:nvPr>
        </p:nvSpPr>
        <p:spPr>
          <a:xfrm>
            <a:off x="10199718" y="2599262"/>
            <a:ext cx="1395000" cy="1332883"/>
          </a:xfrm>
        </p:spPr>
        <p:txBody>
          <a:bodyPr/>
          <a:lstStyle/>
          <a:p>
            <a:r>
              <a:rPr lang="en-US"/>
              <a:t>Click icon to add picture</a:t>
            </a:r>
          </a:p>
        </p:txBody>
      </p:sp>
      <p:sp>
        <p:nvSpPr>
          <p:cNvPr id="23" name="Text Placeholder 5"/>
          <p:cNvSpPr>
            <a:spLocks noGrp="1"/>
          </p:cNvSpPr>
          <p:nvPr>
            <p:ph type="body" sz="quarter" idx="27" hasCustomPrompt="1"/>
          </p:nvPr>
        </p:nvSpPr>
        <p:spPr>
          <a:xfrm>
            <a:off x="10199718" y="4097050"/>
            <a:ext cx="1395001" cy="1429719"/>
          </a:xfrm>
        </p:spPr>
        <p:txBody>
          <a:bodyPr lIns="0" tIns="0" rIns="0" bIns="0">
            <a:normAutofit/>
          </a:bodyPr>
          <a:lstStyle>
            <a:lvl1pPr marL="0" indent="0">
              <a:spcAft>
                <a:spcPts val="400"/>
              </a:spcAft>
              <a:buNone/>
              <a:defRPr sz="1200" b="1" i="0" cap="none" baseline="0">
                <a:solidFill>
                  <a:schemeClr val="tx2"/>
                </a:solidFill>
                <a:latin typeface="+mn-lt"/>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000" i="1" cap="none" spc="0" baseline="0">
                <a:solidFill>
                  <a:schemeClr val="tx1"/>
                </a:solidFill>
                <a:latin typeface="Georgia" panose="02040502050405020303" pitchFamily="18" charset="0"/>
              </a:defRPr>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24"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25"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8"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9EF1391A-28CB-E84F-9B0B-905FDBC2EC4C}" type="datetime1">
              <a:rPr lang="en-US" smtClean="0"/>
              <a:t>4/9/2025</a:t>
            </a:fld>
            <a:endParaRPr lang="en-US"/>
          </a:p>
        </p:txBody>
      </p:sp>
      <p:pic>
        <p:nvPicPr>
          <p:cNvPr id="2" name="Picture 1">
            <a:extLst>
              <a:ext uri="{FF2B5EF4-FFF2-40B4-BE49-F238E27FC236}">
                <a16:creationId xmlns:a16="http://schemas.microsoft.com/office/drawing/2014/main" id="{9916120D-7959-46F9-9817-CC5330BC3E86}"/>
              </a:ext>
            </a:extLst>
          </p:cNvPr>
          <p:cNvPicPr>
            <a:picLocks noChangeAspect="1"/>
          </p:cNvPicPr>
          <p:nvPr userDrawn="1"/>
        </p:nvPicPr>
        <p:blipFill>
          <a:blip r:embed="rId2"/>
          <a:stretch>
            <a:fillRect/>
          </a:stretch>
        </p:blipFill>
        <p:spPr>
          <a:xfrm>
            <a:off x="597281" y="1557119"/>
            <a:ext cx="3883489" cy="4060288"/>
          </a:xfrm>
          <a:prstGeom prst="rect">
            <a:avLst/>
          </a:prstGeom>
        </p:spPr>
      </p:pic>
    </p:spTree>
    <p:extLst>
      <p:ext uri="{BB962C8B-B14F-4D97-AF65-F5344CB8AC3E}">
        <p14:creationId xmlns:p14="http://schemas.microsoft.com/office/powerpoint/2010/main" val="1427497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3724492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003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40402181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4/9/2025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3590602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4/9/2025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8795382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37983932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099352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0714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071153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6541488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0050-8647-45D3-8FFA-846E8FFFEF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E510BB-0EAA-4B0D-97AD-3963618DF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AF1959-BBB3-4F6A-915B-78A990E6D260}"/>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5" name="Footer Placeholder 4">
            <a:extLst>
              <a:ext uri="{FF2B5EF4-FFF2-40B4-BE49-F238E27FC236}">
                <a16:creationId xmlns:a16="http://schemas.microsoft.com/office/drawing/2014/main" id="{A5A4BBB1-605D-47F5-833E-E0D2835E4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E48BF-E8CD-47DD-BD36-A5B117C54D14}"/>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4290310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CD94-627D-43FD-BE25-DCB9E24471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8FFE3-42B9-4EED-B290-C87FE99AC4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0109C-5B20-4194-A515-77C7BF68404F}"/>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5" name="Footer Placeholder 4">
            <a:extLst>
              <a:ext uri="{FF2B5EF4-FFF2-40B4-BE49-F238E27FC236}">
                <a16:creationId xmlns:a16="http://schemas.microsoft.com/office/drawing/2014/main" id="{B7C8D9A8-AA9D-4013-9DAF-61AE70127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4D7A4-B8CB-4E95-A1B8-9ECE3D09ED80}"/>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1205746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907F-8965-4B62-B8A5-1911F794A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7E0D-C8C4-450E-888B-132B10CA9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83E284-10F9-4D72-BAA5-8BC8CD76363B}"/>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5" name="Footer Placeholder 4">
            <a:extLst>
              <a:ext uri="{FF2B5EF4-FFF2-40B4-BE49-F238E27FC236}">
                <a16:creationId xmlns:a16="http://schemas.microsoft.com/office/drawing/2014/main" id="{49F24AEC-BA4C-49CA-9AA2-E31B59F7C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503CA-3625-4E1A-8A05-6E98E52C647D}"/>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4089672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837F-AA61-4170-9726-9BD8D92E7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03AD4A-3CC8-41A1-8C2E-EFFE006BAC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B5512D-6C9A-4100-BEB5-D4DCEF83B9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35B5CB-1217-42D7-BB04-4B52BBDEF849}"/>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6" name="Footer Placeholder 5">
            <a:extLst>
              <a:ext uri="{FF2B5EF4-FFF2-40B4-BE49-F238E27FC236}">
                <a16:creationId xmlns:a16="http://schemas.microsoft.com/office/drawing/2014/main" id="{2349B041-4A45-4DDA-9B89-779A4A61A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1E150-D7B3-482F-AFB2-D0389C322E4F}"/>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2008468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E38C-DFE9-4ED4-9759-042605C62A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34012-33C1-47F8-A4EA-FB4F20F58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5090AE-AFE7-46EB-B1B8-E36979DEE9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DD526-C9DC-4D4B-99C1-9958F65DD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CA03B4-9E47-43B6-A4BA-1DE83128A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A244FE-A06B-46BD-B53C-74CD8AFEEC9E}"/>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8" name="Footer Placeholder 7">
            <a:extLst>
              <a:ext uri="{FF2B5EF4-FFF2-40B4-BE49-F238E27FC236}">
                <a16:creationId xmlns:a16="http://schemas.microsoft.com/office/drawing/2014/main" id="{CA295592-BEC4-408E-8DDE-EF4BB7EF84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9C5D5D-E82E-4A01-9B86-BA6BB0391F53}"/>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3201517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DEF8-D31B-464D-A7C5-6A7C67E26F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03CACA-591D-436A-9484-C1972F4CC56B}"/>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4" name="Footer Placeholder 3">
            <a:extLst>
              <a:ext uri="{FF2B5EF4-FFF2-40B4-BE49-F238E27FC236}">
                <a16:creationId xmlns:a16="http://schemas.microsoft.com/office/drawing/2014/main" id="{A5B02522-90DF-41C1-B256-A101951840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389459-84E2-4C76-A0D7-58E60BF8C94C}"/>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69822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4/9/2025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36679663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0BA44A-7993-4261-9E9D-AEAA4E40735B}"/>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3" name="Footer Placeholder 2">
            <a:extLst>
              <a:ext uri="{FF2B5EF4-FFF2-40B4-BE49-F238E27FC236}">
                <a16:creationId xmlns:a16="http://schemas.microsoft.com/office/drawing/2014/main" id="{B3741B08-EC8F-4CBB-BC7B-CFBB60485C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1241F3-2EC8-40BB-B253-EE7B8678ABD2}"/>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101296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1072-8C9B-40B8-9108-53C268A52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0F9E53-E34D-4EE2-A8D4-4E763BA2F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63B637-6251-4554-91DF-865C7B5C4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61772-5DD2-4D8D-9C86-4FE7A60597CF}"/>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6" name="Footer Placeholder 5">
            <a:extLst>
              <a:ext uri="{FF2B5EF4-FFF2-40B4-BE49-F238E27FC236}">
                <a16:creationId xmlns:a16="http://schemas.microsoft.com/office/drawing/2014/main" id="{E7031F98-63D3-431A-AE1A-454709C79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F5369-922F-4299-A5F1-0C0E86159C8C}"/>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4547452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8172-7DE5-4A86-BAA8-81F53225D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9D1B90-D642-4622-8B5E-49972B8BF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2BE12B-2C06-4ADB-88E9-FA93243AA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51C616-6B27-4975-8A7A-6C643AE39849}"/>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6" name="Footer Placeholder 5">
            <a:extLst>
              <a:ext uri="{FF2B5EF4-FFF2-40B4-BE49-F238E27FC236}">
                <a16:creationId xmlns:a16="http://schemas.microsoft.com/office/drawing/2014/main" id="{5E4B3371-70ED-401A-9674-04321FB36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75032-0654-4837-8336-BA2BC4E22A66}"/>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29444688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488-8960-409F-9F7B-DC5D598C4B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4D322E-DA07-4146-83BD-EE045A038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083F6-119B-4046-8C2C-F2394566496A}"/>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5" name="Footer Placeholder 4">
            <a:extLst>
              <a:ext uri="{FF2B5EF4-FFF2-40B4-BE49-F238E27FC236}">
                <a16:creationId xmlns:a16="http://schemas.microsoft.com/office/drawing/2014/main" id="{E1DA278E-08A6-4E62-9214-EAB1F7CD3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CC923-38B3-47EE-90EE-27D5C4B02343}"/>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38571668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D5A536-3C12-41B8-B96D-41C36B66A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C93F1-BB97-4C1E-9D89-060F4F73B2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B8B76-CABD-4C2E-8CD0-087361CD8079}"/>
              </a:ext>
            </a:extLst>
          </p:cNvPr>
          <p:cNvSpPr>
            <a:spLocks noGrp="1"/>
          </p:cNvSpPr>
          <p:nvPr>
            <p:ph type="dt" sz="half" idx="10"/>
          </p:nvPr>
        </p:nvSpPr>
        <p:spPr/>
        <p:txBody>
          <a:bodyPr/>
          <a:lstStyle/>
          <a:p>
            <a:fld id="{A7B5BC0C-8138-4D62-95B5-F52C01918C54}" type="datetimeFigureOut">
              <a:rPr lang="en-US" smtClean="0"/>
              <a:t>4/9/2025</a:t>
            </a:fld>
            <a:endParaRPr lang="en-US"/>
          </a:p>
        </p:txBody>
      </p:sp>
      <p:sp>
        <p:nvSpPr>
          <p:cNvPr id="5" name="Footer Placeholder 4">
            <a:extLst>
              <a:ext uri="{FF2B5EF4-FFF2-40B4-BE49-F238E27FC236}">
                <a16:creationId xmlns:a16="http://schemas.microsoft.com/office/drawing/2014/main" id="{0098DE28-60F8-4069-996E-511C4B5FE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228EF-814D-4C8D-8A0F-140880B48D51}"/>
              </a:ext>
            </a:extLst>
          </p:cNvPr>
          <p:cNvSpPr>
            <a:spLocks noGrp="1"/>
          </p:cNvSpPr>
          <p:nvPr>
            <p:ph type="sldNum" sz="quarter" idx="12"/>
          </p:nvPr>
        </p:nvSpPr>
        <p:spPr/>
        <p:txBody>
          <a:bodyPr/>
          <a:lstStyle/>
          <a:p>
            <a:fld id="{DF2E7A7E-0E96-4D99-9F10-7E8331C6801A}" type="slidenum">
              <a:rPr lang="en-US" smtClean="0"/>
              <a:t>‹#›</a:t>
            </a:fld>
            <a:endParaRPr lang="en-US"/>
          </a:p>
        </p:txBody>
      </p:sp>
    </p:spTree>
    <p:extLst>
      <p:ext uri="{BB962C8B-B14F-4D97-AF65-F5344CB8AC3E}">
        <p14:creationId xmlns:p14="http://schemas.microsoft.com/office/powerpoint/2010/main" val="1714569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1524000" y="3602041"/>
            <a:ext cx="9144000" cy="1655763"/>
          </a:xfrm>
        </p:spPr>
        <p:txBody>
          <a:bodyPr/>
          <a:lstStyle>
            <a:lvl1pPr marL="0" indent="0" algn="l">
              <a:buNone/>
              <a:defRPr sz="1800"/>
            </a:lvl1pPr>
            <a:lvl2pPr marL="342900" indent="0" algn="ctr">
              <a:buNone/>
              <a:defRPr sz="1500"/>
            </a:lvl2pPr>
            <a:lvl3pPr marL="685799" indent="0" algn="ctr">
              <a:buNone/>
              <a:defRPr sz="1351"/>
            </a:lvl3pPr>
            <a:lvl4pPr marL="1028699" indent="0" algn="ctr">
              <a:buNone/>
              <a:defRPr sz="1200"/>
            </a:lvl4pPr>
            <a:lvl5pPr marL="1371600" indent="0" algn="ctr">
              <a:buNone/>
              <a:defRPr sz="1200"/>
            </a:lvl5pPr>
            <a:lvl6pPr marL="1714500" indent="0" algn="ctr">
              <a:buNone/>
              <a:defRPr sz="1200"/>
            </a:lvl6pPr>
            <a:lvl7pPr marL="2057399" indent="0" algn="ctr">
              <a:buNone/>
              <a:defRPr sz="1200"/>
            </a:lvl7pPr>
            <a:lvl8pPr marL="2400301" indent="0" algn="ctr">
              <a:buNone/>
              <a:defRPr sz="1200"/>
            </a:lvl8pPr>
            <a:lvl9pPr marL="2743201" indent="0" algn="ctr">
              <a:buNone/>
              <a:defRPr sz="1200"/>
            </a:lvl9pPr>
          </a:lstStyle>
          <a:p>
            <a:r>
              <a:rPr lang="en-US"/>
              <a:t>Click to edit Master subtitle style</a:t>
            </a:r>
          </a:p>
        </p:txBody>
      </p:sp>
      <p:sp>
        <p:nvSpPr>
          <p:cNvPr id="5" name="Date Placeholder 3">
            <a:extLst>
              <a:ext uri="{FF2B5EF4-FFF2-40B4-BE49-F238E27FC236}">
                <a16:creationId xmlns:a16="http://schemas.microsoft.com/office/drawing/2014/main" id="{1730E25E-E5DD-4D6B-ABC8-EE2E02E2BFD5}"/>
              </a:ext>
            </a:extLst>
          </p:cNvPr>
          <p:cNvSpPr>
            <a:spLocks noGrp="1"/>
          </p:cNvSpPr>
          <p:nvPr>
            <p:ph type="dt" sz="half" idx="10"/>
          </p:nvPr>
        </p:nvSpPr>
        <p:spPr/>
        <p:txBody>
          <a:bodyPr/>
          <a:lstStyle>
            <a:lvl1pPr defTabSz="685817">
              <a:defRPr>
                <a:solidFill>
                  <a:schemeClr val="accent3"/>
                </a:solidFill>
              </a:defRPr>
            </a:lvl1pPr>
          </a:lstStyle>
          <a:p>
            <a:fld id="{DF813C2B-1DD7-480F-9E14-39545D3CA3AC}" type="datetime1">
              <a:rPr lang="en-US" smtClean="0"/>
              <a:t>4/9/2025</a:t>
            </a:fld>
            <a:endParaRPr lang="en-US"/>
          </a:p>
        </p:txBody>
      </p:sp>
      <p:sp>
        <p:nvSpPr>
          <p:cNvPr id="6" name="Footer Placeholder 4">
            <a:extLst>
              <a:ext uri="{FF2B5EF4-FFF2-40B4-BE49-F238E27FC236}">
                <a16:creationId xmlns:a16="http://schemas.microsoft.com/office/drawing/2014/main" id="{7182FC95-9B86-4B3B-AB4C-4276DC29EBA4}"/>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9" name="Picture 8" descr="FDA_FullColor_Monogram.jpg">
            <a:extLst>
              <a:ext uri="{FF2B5EF4-FFF2-40B4-BE49-F238E27FC236}">
                <a16:creationId xmlns:a16="http://schemas.microsoft.com/office/drawing/2014/main" id="{B69C711D-3B55-496A-96F3-A33DCFBB0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12280929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F79B08B3-5958-42CA-BCAE-63D7C1A4A834}"/>
              </a:ext>
            </a:extLst>
          </p:cNvPr>
          <p:cNvSpPr>
            <a:spLocks noGrp="1"/>
          </p:cNvSpPr>
          <p:nvPr>
            <p:ph type="dt" sz="half" idx="10"/>
          </p:nvPr>
        </p:nvSpPr>
        <p:spPr/>
        <p:txBody>
          <a:bodyPr/>
          <a:lstStyle>
            <a:lvl1pPr defTabSz="685817">
              <a:defRPr>
                <a:latin typeface="Calibri" panose="020F0502020204030204" pitchFamily="34" charset="0"/>
                <a:cs typeface="Calibri" panose="020F0502020204030204" pitchFamily="34" charset="0"/>
              </a:defRPr>
            </a:lvl1pPr>
          </a:lstStyle>
          <a:p>
            <a:fld id="{9DEA0B82-DB57-4DEC-8FA9-2E65E61E4686}" type="datetime1">
              <a:rPr lang="en-US" smtClean="0"/>
              <a:t>4/9/2025</a:t>
            </a:fld>
            <a:endParaRPr lang="en-US"/>
          </a:p>
        </p:txBody>
      </p:sp>
      <p:sp>
        <p:nvSpPr>
          <p:cNvPr id="7" name="Footer Placeholder 4">
            <a:extLst>
              <a:ext uri="{FF2B5EF4-FFF2-40B4-BE49-F238E27FC236}">
                <a16:creationId xmlns:a16="http://schemas.microsoft.com/office/drawing/2014/main" id="{3E9581BC-5A38-4EE2-A7F4-C409198F1EA2}"/>
              </a:ext>
            </a:extLst>
          </p:cNvPr>
          <p:cNvSpPr>
            <a:spLocks noGrp="1"/>
          </p:cNvSpPr>
          <p:nvPr>
            <p:ph type="ftr" sz="quarter" idx="11"/>
          </p:nvPr>
        </p:nvSpPr>
        <p:spPr/>
        <p:txBody>
          <a:bodyPr/>
          <a:lstStyle>
            <a:lvl1pPr algn="ctr" defTabSz="685817">
              <a:defRPr b="0">
                <a:solidFill>
                  <a:schemeClr val="accent3"/>
                </a:solidFill>
                <a:latin typeface="+mj-lt"/>
                <a:cs typeface="Calibri" panose="020F0502020204030204" pitchFamily="34" charset="0"/>
              </a:defRPr>
            </a:lvl1pPr>
          </a:lstStyle>
          <a:p>
            <a:endParaRPr lang="en-US"/>
          </a:p>
        </p:txBody>
      </p:sp>
      <p:pic>
        <p:nvPicPr>
          <p:cNvPr id="9" name="Picture 8" descr="FDA_FullColor_Monogram.jpg">
            <a:extLst>
              <a:ext uri="{FF2B5EF4-FFF2-40B4-BE49-F238E27FC236}">
                <a16:creationId xmlns:a16="http://schemas.microsoft.com/office/drawing/2014/main" id="{397D1D88-1F8F-42B7-8F22-3BB47D57CB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31966427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44"/>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3" y="4589468"/>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799" indent="0">
              <a:buNone/>
              <a:defRPr sz="1351">
                <a:solidFill>
                  <a:schemeClr val="tx1">
                    <a:tint val="75000"/>
                  </a:schemeClr>
                </a:solidFill>
              </a:defRPr>
            </a:lvl3pPr>
            <a:lvl4pPr marL="1028699"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399" indent="0">
              <a:buNone/>
              <a:defRPr sz="1200">
                <a:solidFill>
                  <a:schemeClr val="tx1">
                    <a:tint val="75000"/>
                  </a:schemeClr>
                </a:solidFill>
              </a:defRPr>
            </a:lvl7pPr>
            <a:lvl8pPr marL="2400301" indent="0">
              <a:buNone/>
              <a:defRPr sz="1200">
                <a:solidFill>
                  <a:schemeClr val="tx1">
                    <a:tint val="75000"/>
                  </a:schemeClr>
                </a:solidFill>
              </a:defRPr>
            </a:lvl8pPr>
            <a:lvl9pPr marL="2743201" indent="0">
              <a:buNone/>
              <a:defRPr sz="12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08287728-CBE7-44A9-A0EB-4F9BD1C5DC2A}"/>
              </a:ext>
            </a:extLst>
          </p:cNvPr>
          <p:cNvSpPr>
            <a:spLocks noGrp="1"/>
          </p:cNvSpPr>
          <p:nvPr>
            <p:ph type="dt" sz="half" idx="10"/>
          </p:nvPr>
        </p:nvSpPr>
        <p:spPr/>
        <p:txBody>
          <a:bodyPr/>
          <a:lstStyle>
            <a:lvl1pPr defTabSz="685817">
              <a:defRPr/>
            </a:lvl1pPr>
          </a:lstStyle>
          <a:p>
            <a:fld id="{90F10CC0-5415-46AA-9DC6-A459AA14F9D4}" type="datetime1">
              <a:rPr lang="en-US" smtClean="0"/>
              <a:t>4/9/2025</a:t>
            </a:fld>
            <a:endParaRPr lang="en-US"/>
          </a:p>
        </p:txBody>
      </p:sp>
      <p:sp>
        <p:nvSpPr>
          <p:cNvPr id="7" name="Footer Placeholder 4">
            <a:extLst>
              <a:ext uri="{FF2B5EF4-FFF2-40B4-BE49-F238E27FC236}">
                <a16:creationId xmlns:a16="http://schemas.microsoft.com/office/drawing/2014/main" id="{20572B87-B8E9-4213-B449-1F317D506249}"/>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9" name="Picture 8" descr="FDA_FullColor_Monogram.jpg">
            <a:extLst>
              <a:ext uri="{FF2B5EF4-FFF2-40B4-BE49-F238E27FC236}">
                <a16:creationId xmlns:a16="http://schemas.microsoft.com/office/drawing/2014/main" id="{599B9023-EE41-488B-A7BE-3B063721F1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25635252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a:extLst>
              <a:ext uri="{FF2B5EF4-FFF2-40B4-BE49-F238E27FC236}">
                <a16:creationId xmlns:a16="http://schemas.microsoft.com/office/drawing/2014/main" id="{8C1A53D1-3318-4A75-92BF-CD18079BDE1F}"/>
              </a:ext>
            </a:extLst>
          </p:cNvPr>
          <p:cNvSpPr>
            <a:spLocks noGrp="1"/>
          </p:cNvSpPr>
          <p:nvPr>
            <p:ph type="dt" sz="half" idx="10"/>
          </p:nvPr>
        </p:nvSpPr>
        <p:spPr/>
        <p:txBody>
          <a:bodyPr/>
          <a:lstStyle>
            <a:lvl1pPr defTabSz="685817">
              <a:defRPr/>
            </a:lvl1pPr>
          </a:lstStyle>
          <a:p>
            <a:fld id="{E88B0F8A-39C5-4376-AAA2-ED52CBE665FE}" type="datetime1">
              <a:rPr lang="en-US" smtClean="0"/>
              <a:t>4/9/2025</a:t>
            </a:fld>
            <a:endParaRPr lang="en-US"/>
          </a:p>
        </p:txBody>
      </p:sp>
      <p:sp>
        <p:nvSpPr>
          <p:cNvPr id="8" name="Footer Placeholder 5">
            <a:extLst>
              <a:ext uri="{FF2B5EF4-FFF2-40B4-BE49-F238E27FC236}">
                <a16:creationId xmlns:a16="http://schemas.microsoft.com/office/drawing/2014/main" id="{F9651F87-B62E-42C1-A380-4F67CCB274DC}"/>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10" name="Picture 9" descr="FDA_FullColor_Monogram.jpg">
            <a:extLst>
              <a:ext uri="{FF2B5EF4-FFF2-40B4-BE49-F238E27FC236}">
                <a16:creationId xmlns:a16="http://schemas.microsoft.com/office/drawing/2014/main" id="{F8B4C59B-23FC-4C2D-894E-D8453BB2DA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380116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3" y="1681164"/>
            <a:ext cx="5157787" cy="823912"/>
          </a:xfrm>
        </p:spPr>
        <p:txBody>
          <a:bodyPr anchor="b"/>
          <a:lstStyle>
            <a:lvl1pPr marL="0" indent="0">
              <a:buNone/>
              <a:defRPr sz="1800" b="1"/>
            </a:lvl1pPr>
            <a:lvl2pPr marL="342900" indent="0">
              <a:buNone/>
              <a:defRPr sz="1500" b="1"/>
            </a:lvl2pPr>
            <a:lvl3pPr marL="685799" indent="0">
              <a:buNone/>
              <a:defRPr sz="1351" b="1"/>
            </a:lvl3pPr>
            <a:lvl4pPr marL="1028699" indent="0">
              <a:buNone/>
              <a:defRPr sz="1200" b="1"/>
            </a:lvl4pPr>
            <a:lvl5pPr marL="1371600" indent="0">
              <a:buNone/>
              <a:defRPr sz="1200" b="1"/>
            </a:lvl5pPr>
            <a:lvl6pPr marL="1714500" indent="0">
              <a:buNone/>
              <a:defRPr sz="1200" b="1"/>
            </a:lvl6pPr>
            <a:lvl7pPr marL="2057399" indent="0">
              <a:buNone/>
              <a:defRPr sz="1200" b="1"/>
            </a:lvl7pPr>
            <a:lvl8pPr marL="2400301" indent="0">
              <a:buNone/>
              <a:defRPr sz="1200" b="1"/>
            </a:lvl8pPr>
            <a:lvl9pPr marL="2743201"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93"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4"/>
            <a:ext cx="5183188" cy="823912"/>
          </a:xfrm>
        </p:spPr>
        <p:txBody>
          <a:bodyPr anchor="b"/>
          <a:lstStyle>
            <a:lvl1pPr marL="0" indent="0">
              <a:buNone/>
              <a:defRPr sz="1800" b="1"/>
            </a:lvl1pPr>
            <a:lvl2pPr marL="342900" indent="0">
              <a:buNone/>
              <a:defRPr sz="1500" b="1"/>
            </a:lvl2pPr>
            <a:lvl3pPr marL="685799" indent="0">
              <a:buNone/>
              <a:defRPr sz="1351" b="1"/>
            </a:lvl3pPr>
            <a:lvl4pPr marL="1028699" indent="0">
              <a:buNone/>
              <a:defRPr sz="1200" b="1"/>
            </a:lvl4pPr>
            <a:lvl5pPr marL="1371600" indent="0">
              <a:buNone/>
              <a:defRPr sz="1200" b="1"/>
            </a:lvl5pPr>
            <a:lvl6pPr marL="1714500" indent="0">
              <a:buNone/>
              <a:defRPr sz="1200" b="1"/>
            </a:lvl6pPr>
            <a:lvl7pPr marL="2057399" indent="0">
              <a:buNone/>
              <a:defRPr sz="1200" b="1"/>
            </a:lvl7pPr>
            <a:lvl8pPr marL="2400301" indent="0">
              <a:buNone/>
              <a:defRPr sz="1200" b="1"/>
            </a:lvl8pPr>
            <a:lvl9pPr marL="274320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6192CE85-FD6F-4E94-AD31-5A7D0395DE50}"/>
              </a:ext>
            </a:extLst>
          </p:cNvPr>
          <p:cNvSpPr>
            <a:spLocks noGrp="1"/>
          </p:cNvSpPr>
          <p:nvPr>
            <p:ph type="dt" sz="half" idx="10"/>
          </p:nvPr>
        </p:nvSpPr>
        <p:spPr/>
        <p:txBody>
          <a:bodyPr/>
          <a:lstStyle>
            <a:lvl1pPr defTabSz="685817">
              <a:defRPr/>
            </a:lvl1pPr>
          </a:lstStyle>
          <a:p>
            <a:fld id="{D50C1B27-AEE7-40B1-AD42-D4A5067C5E07}" type="datetime1">
              <a:rPr lang="en-US" smtClean="0"/>
              <a:t>4/9/2025</a:t>
            </a:fld>
            <a:endParaRPr lang="en-US"/>
          </a:p>
        </p:txBody>
      </p:sp>
      <p:sp>
        <p:nvSpPr>
          <p:cNvPr id="10" name="Footer Placeholder 7">
            <a:extLst>
              <a:ext uri="{FF2B5EF4-FFF2-40B4-BE49-F238E27FC236}">
                <a16:creationId xmlns:a16="http://schemas.microsoft.com/office/drawing/2014/main" id="{5256870D-94B0-43B4-9DDA-6490DC680D98}"/>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12" name="Picture 11" descr="FDA_FullColor_Monogram.jpg">
            <a:extLst>
              <a:ext uri="{FF2B5EF4-FFF2-40B4-BE49-F238E27FC236}">
                <a16:creationId xmlns:a16="http://schemas.microsoft.com/office/drawing/2014/main" id="{B6A9A2A2-0CB8-4B46-9AA3-E98361C4BD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546731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4/9/2025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705026272"/>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2">
            <a:extLst>
              <a:ext uri="{FF2B5EF4-FFF2-40B4-BE49-F238E27FC236}">
                <a16:creationId xmlns:a16="http://schemas.microsoft.com/office/drawing/2014/main" id="{18E3F1D0-3E83-45BF-904F-0EDF578EBDE5}"/>
              </a:ext>
            </a:extLst>
          </p:cNvPr>
          <p:cNvSpPr>
            <a:spLocks noGrp="1"/>
          </p:cNvSpPr>
          <p:nvPr>
            <p:ph type="dt" sz="half" idx="10"/>
          </p:nvPr>
        </p:nvSpPr>
        <p:spPr/>
        <p:txBody>
          <a:bodyPr/>
          <a:lstStyle>
            <a:lvl1pPr defTabSz="685817">
              <a:defRPr/>
            </a:lvl1pPr>
          </a:lstStyle>
          <a:p>
            <a:fld id="{9D0FFCF5-4494-4D11-970F-2A5F35539168}" type="datetime1">
              <a:rPr lang="en-US" smtClean="0"/>
              <a:t>4/9/2025</a:t>
            </a:fld>
            <a:endParaRPr lang="en-US"/>
          </a:p>
        </p:txBody>
      </p:sp>
      <p:sp>
        <p:nvSpPr>
          <p:cNvPr id="6" name="Footer Placeholder 3">
            <a:extLst>
              <a:ext uri="{FF2B5EF4-FFF2-40B4-BE49-F238E27FC236}">
                <a16:creationId xmlns:a16="http://schemas.microsoft.com/office/drawing/2014/main" id="{666895CD-9475-4575-AF2B-523358AD2AA9}"/>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pic>
        <p:nvPicPr>
          <p:cNvPr id="8" name="Picture 7" descr="FDA_FullColor_Monogram.jpg">
            <a:extLst>
              <a:ext uri="{FF2B5EF4-FFF2-40B4-BE49-F238E27FC236}">
                <a16:creationId xmlns:a16="http://schemas.microsoft.com/office/drawing/2014/main" id="{64C970C4-DA11-49AA-9920-4998A1F7BD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2221" y="365126"/>
            <a:ext cx="620543" cy="743080"/>
          </a:xfrm>
          <a:prstGeom prst="rect">
            <a:avLst/>
          </a:prstGeom>
        </p:spPr>
      </p:pic>
    </p:spTree>
    <p:extLst>
      <p:ext uri="{BB962C8B-B14F-4D97-AF65-F5344CB8AC3E}">
        <p14:creationId xmlns:p14="http://schemas.microsoft.com/office/powerpoint/2010/main" val="32474684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9E4501-7B88-4AF5-BFFB-4D1ABED5202C}"/>
              </a:ext>
            </a:extLst>
          </p:cNvPr>
          <p:cNvSpPr>
            <a:spLocks noGrp="1"/>
          </p:cNvSpPr>
          <p:nvPr>
            <p:ph type="dt" sz="half" idx="10"/>
          </p:nvPr>
        </p:nvSpPr>
        <p:spPr/>
        <p:txBody>
          <a:bodyPr/>
          <a:lstStyle>
            <a:lvl1pPr defTabSz="685817">
              <a:defRPr/>
            </a:lvl1pPr>
          </a:lstStyle>
          <a:p>
            <a:fld id="{39AE0254-9886-433C-ADD5-DB5D51503A2D}" type="datetime1">
              <a:rPr lang="en-US" smtClean="0"/>
              <a:t>4/9/2025</a:t>
            </a:fld>
            <a:endParaRPr lang="en-US"/>
          </a:p>
        </p:txBody>
      </p:sp>
      <p:sp>
        <p:nvSpPr>
          <p:cNvPr id="3" name="Footer Placeholder 2">
            <a:extLst>
              <a:ext uri="{FF2B5EF4-FFF2-40B4-BE49-F238E27FC236}">
                <a16:creationId xmlns:a16="http://schemas.microsoft.com/office/drawing/2014/main" id="{DAC56CE3-1FFF-4F90-BDD2-57ECD93DBD3C}"/>
              </a:ext>
            </a:extLst>
          </p:cNvPr>
          <p:cNvSpPr>
            <a:spLocks noGrp="1"/>
          </p:cNvSpPr>
          <p:nvPr>
            <p:ph type="ftr" sz="quarter" idx="11"/>
          </p:nvPr>
        </p:nvSpPr>
        <p:spPr/>
        <p:txBody>
          <a:bodyPr/>
          <a:lstStyle>
            <a:lvl1pPr algn="ctr" defTabSz="685817">
              <a:defRPr b="0">
                <a:solidFill>
                  <a:schemeClr val="accent3"/>
                </a:solidFill>
                <a:latin typeface="+mj-lt"/>
                <a:cs typeface="Helvetica"/>
              </a:defRPr>
            </a:lvl1pPr>
          </a:lstStyle>
          <a:p>
            <a:endParaRPr lang="en-US"/>
          </a:p>
        </p:txBody>
      </p:sp>
    </p:spTree>
    <p:extLst>
      <p:ext uri="{BB962C8B-B14F-4D97-AF65-F5344CB8AC3E}">
        <p14:creationId xmlns:p14="http://schemas.microsoft.com/office/powerpoint/2010/main" val="12474551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C Divider ">
    <p:bg>
      <p:bgPr>
        <a:gradFill>
          <a:gsLst>
            <a:gs pos="16000">
              <a:schemeClr val="accent2"/>
            </a:gs>
            <a:gs pos="74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3595"/>
            <a:ext cx="11437705" cy="6854405"/>
          </a:xfrm>
          <a:noFill/>
        </p:spPr>
        <p:txBody>
          <a:bodyPr anchor="ctr">
            <a:noAutofit/>
          </a:bodyPr>
          <a:lstStyle>
            <a:lvl1pPr algn="ctr">
              <a:defRPr sz="6000" spc="200" baseline="0">
                <a:solidFill>
                  <a:schemeClr val="bg1"/>
                </a:solidFill>
              </a:defRPr>
            </a:lvl1pPr>
          </a:lstStyle>
          <a:p>
            <a:r>
              <a:rPr lang="en-US"/>
              <a:t>Divider heading</a:t>
            </a:r>
          </a:p>
        </p:txBody>
      </p:sp>
    </p:spTree>
    <p:extLst>
      <p:ext uri="{BB962C8B-B14F-4D97-AF65-F5344CB8AC3E}">
        <p14:creationId xmlns:p14="http://schemas.microsoft.com/office/powerpoint/2010/main" val="31371397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7CD419-CC5C-4D76-9270-0161223F94AB}"/>
              </a:ext>
            </a:extLst>
          </p:cNvPr>
          <p:cNvSpPr/>
          <p:nvPr userDrawn="1"/>
        </p:nvSpPr>
        <p:spPr>
          <a:xfrm>
            <a:off x="0" y="1"/>
            <a:ext cx="3636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a:p>
        </p:txBody>
      </p:sp>
      <p:sp>
        <p:nvSpPr>
          <p:cNvPr id="11" name="Title 1"/>
          <p:cNvSpPr>
            <a:spLocks noGrp="1"/>
          </p:cNvSpPr>
          <p:nvPr>
            <p:ph type="title" hasCustomPrompt="1"/>
          </p:nvPr>
        </p:nvSpPr>
        <p:spPr>
          <a:xfrm>
            <a:off x="883478" y="758952"/>
            <a:ext cx="10788956" cy="3566160"/>
          </a:xfrm>
        </p:spPr>
        <p:txBody>
          <a:bodyPr anchor="b" anchorCtr="0">
            <a:normAutofit/>
          </a:bodyPr>
          <a:lstStyle>
            <a:lvl1pPr>
              <a:lnSpc>
                <a:spcPct val="85000"/>
              </a:lnSpc>
              <a:defRPr sz="4500" b="0" cap="none">
                <a:solidFill>
                  <a:schemeClr val="tx1"/>
                </a:solidFill>
                <a:latin typeface="+mn-lt"/>
              </a:defRPr>
            </a:lvl1pPr>
          </a:lstStyle>
          <a:p>
            <a:r>
              <a:rPr lang="en-US"/>
              <a:t>Section Heading</a:t>
            </a:r>
          </a:p>
        </p:txBody>
      </p:sp>
      <p:cxnSp>
        <p:nvCxnSpPr>
          <p:cNvPr id="12" name="Straight Connector 11"/>
          <p:cNvCxnSpPr/>
          <p:nvPr userDrawn="1"/>
        </p:nvCxnSpPr>
        <p:spPr>
          <a:xfrm>
            <a:off x="883478" y="4343400"/>
            <a:ext cx="107889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3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3474" y="273898"/>
            <a:ext cx="10792734" cy="981308"/>
          </a:xfrm>
        </p:spPr>
        <p:txBody>
          <a:bodyPr/>
          <a:lstStyle>
            <a:lvl1pPr>
              <a:defRPr sz="2400" cap="none">
                <a:latin typeface="+mj-lt"/>
              </a:defRPr>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sz="1000"/>
            </a:lvl1pPr>
          </a:lstStyle>
          <a:p>
            <a:fld id="{EACE6E22-E655-5947-A8B4-6F095FBA2C12}" type="slidenum">
              <a:rPr lang="en-US" smtClean="0"/>
              <a:pPr/>
              <a:t>‹#›</a:t>
            </a:fld>
            <a:endParaRPr lang="en-US"/>
          </a:p>
        </p:txBody>
      </p:sp>
      <p:sp>
        <p:nvSpPr>
          <p:cNvPr id="6" name="Text Placeholder 2"/>
          <p:cNvSpPr>
            <a:spLocks noGrp="1"/>
          </p:cNvSpPr>
          <p:nvPr>
            <p:ph idx="1" hasCustomPrompt="1"/>
          </p:nvPr>
        </p:nvSpPr>
        <p:spPr>
          <a:xfrm>
            <a:off x="883478" y="1554481"/>
            <a:ext cx="10788955" cy="4626943"/>
          </a:xfrm>
          <a:prstGeom prst="rect">
            <a:avLst/>
          </a:prstGeom>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5pPr>
              <a:defRPr>
                <a:solidFill>
                  <a:schemeClr val="tx1"/>
                </a:solidFill>
              </a:defRPr>
            </a:lvl5pPr>
            <a:lvl6pPr>
              <a:defRPr>
                <a:solidFill>
                  <a:schemeClr val="tx1"/>
                </a:solidFill>
              </a:defRPr>
            </a:lvl6pPr>
          </a:lstStyle>
          <a:p>
            <a:pPr lvl="0"/>
            <a:r>
              <a:rPr lang="en-US"/>
              <a:t>Level 1 is used for body text. The bullet is optional and may be removed. </a:t>
            </a:r>
          </a:p>
        </p:txBody>
      </p:sp>
    </p:spTree>
    <p:extLst>
      <p:ext uri="{BB962C8B-B14F-4D97-AF65-F5344CB8AC3E}">
        <p14:creationId xmlns:p14="http://schemas.microsoft.com/office/powerpoint/2010/main" val="8255139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3976954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530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2815435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4/9/2025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9331612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4/9/2025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6292569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088450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25209850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7982629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1043928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3246755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46C0-FA54-465D-BDF0-7E3E1ABD6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6BA2BC-C3F6-4F3D-8FEA-FE66C289F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49A813-9F84-44EE-9D9C-03DE0AE3809B}"/>
              </a:ext>
            </a:extLst>
          </p:cNvPr>
          <p:cNvSpPr>
            <a:spLocks noGrp="1"/>
          </p:cNvSpPr>
          <p:nvPr>
            <p:ph type="dt" sz="half" idx="10"/>
          </p:nvPr>
        </p:nvSpPr>
        <p:spPr/>
        <p:txBody>
          <a:bodyPr/>
          <a:lstStyle/>
          <a:p>
            <a:fld id="{244D7CB1-BFBD-40AB-B4FF-58A955646BD9}" type="datetimeFigureOut">
              <a:rPr lang="en-US" smtClean="0"/>
              <a:t>4/9/2025</a:t>
            </a:fld>
            <a:endParaRPr lang="en-US"/>
          </a:p>
        </p:txBody>
      </p:sp>
      <p:sp>
        <p:nvSpPr>
          <p:cNvPr id="5" name="Footer Placeholder 4">
            <a:extLst>
              <a:ext uri="{FF2B5EF4-FFF2-40B4-BE49-F238E27FC236}">
                <a16:creationId xmlns:a16="http://schemas.microsoft.com/office/drawing/2014/main" id="{85A32C97-CACB-4C1F-BC9C-DA620DDED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4338B-2CE3-4B6B-AC09-5322E1C9D63A}"/>
              </a:ext>
            </a:extLst>
          </p:cNvPr>
          <p:cNvSpPr>
            <a:spLocks noGrp="1"/>
          </p:cNvSpPr>
          <p:nvPr>
            <p:ph type="sldNum" sz="quarter" idx="12"/>
          </p:nvPr>
        </p:nvSpPr>
        <p:spPr/>
        <p:txBody>
          <a:bodyPr/>
          <a:lstStyle/>
          <a:p>
            <a:fld id="{DA3FA2CD-6979-4D66-B5E6-3967A6217871}" type="slidenum">
              <a:rPr lang="en-US" smtClean="0"/>
              <a:t>‹#›</a:t>
            </a:fld>
            <a:endParaRPr lang="en-US"/>
          </a:p>
        </p:txBody>
      </p:sp>
    </p:spTree>
    <p:extLst>
      <p:ext uri="{BB962C8B-B14F-4D97-AF65-F5344CB8AC3E}">
        <p14:creationId xmlns:p14="http://schemas.microsoft.com/office/powerpoint/2010/main" val="6156505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28677607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b="1"/>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normAutofit/>
          </a:bodyPr>
          <a:lstStyle>
            <a:lvl1pPr marL="365760" indent="-365760">
              <a:spcBef>
                <a:spcPts val="0"/>
              </a:spcBef>
              <a:spcAft>
                <a:spcPts val="600"/>
              </a:spcAft>
              <a:defRPr sz="2800"/>
            </a:lvl1pPr>
            <a:lvl2pPr marL="731520" indent="-365760">
              <a:spcBef>
                <a:spcPts val="0"/>
              </a:spcBef>
              <a:spcAft>
                <a:spcPts val="600"/>
              </a:spcAft>
              <a:defRPr sz="2800"/>
            </a:lvl2pPr>
            <a:lvl3pPr>
              <a:defRPr sz="2800"/>
            </a:lvl3pPr>
            <a:lvl4pPr>
              <a:defRPr sz="2800"/>
            </a:lvl4pPr>
            <a:lvl5pP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4514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973978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B61BEF0D-F0BB-DE4B-95CE-6DB70DBA9567}" type="datetimeFigureOut">
              <a:rPr lang="en-US" dirty="0"/>
              <a:pPr/>
              <a:t>4/9/2025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4469803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96DFF08F-DC6B-4601-B491-B0F83F6DD2DA}" type="datetimeFigureOut">
              <a:rPr lang="en-US" dirty="0"/>
              <a:pPr/>
              <a:t>4/9/2025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34306554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7466545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821974"/>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867990"/>
            <a:ext cx="11021036" cy="416803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42583971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8716202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058583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588819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B7AA-BCFD-4575-93B5-5971A06C4C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6D1BF-F2D8-4F9E-8987-7DB57E5EC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A7E64-1D07-40C0-BC40-DA013CE1C9DC}"/>
              </a:ext>
            </a:extLst>
          </p:cNvPr>
          <p:cNvSpPr>
            <a:spLocks noGrp="1"/>
          </p:cNvSpPr>
          <p:nvPr>
            <p:ph type="dt" sz="half" idx="10"/>
          </p:nvPr>
        </p:nvSpPr>
        <p:spPr/>
        <p:txBody>
          <a:bodyPr/>
          <a:lstStyle/>
          <a:p>
            <a:fld id="{58D6D516-21CB-44A3-97C3-860B392D718D}" type="datetimeFigureOut">
              <a:rPr lang="en-US" smtClean="0"/>
              <a:t>4/9/2025</a:t>
            </a:fld>
            <a:endParaRPr lang="en-US"/>
          </a:p>
        </p:txBody>
      </p:sp>
      <p:sp>
        <p:nvSpPr>
          <p:cNvPr id="5" name="Footer Placeholder 4">
            <a:extLst>
              <a:ext uri="{FF2B5EF4-FFF2-40B4-BE49-F238E27FC236}">
                <a16:creationId xmlns:a16="http://schemas.microsoft.com/office/drawing/2014/main" id="{78EB5DA2-B9E9-4164-9C79-0C8CCE3B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09744-D279-47C7-884E-EA10A7D8A8C8}"/>
              </a:ext>
            </a:extLst>
          </p:cNvPr>
          <p:cNvSpPr>
            <a:spLocks noGrp="1"/>
          </p:cNvSpPr>
          <p:nvPr>
            <p:ph type="sldNum" sz="quarter" idx="12"/>
          </p:nvPr>
        </p:nvSpPr>
        <p:spPr/>
        <p:txBody>
          <a:bodyPr/>
          <a:lstStyle/>
          <a:p>
            <a:fld id="{049FDA0C-AF7F-4B88-AE91-511019202CEA}" type="slidenum">
              <a:rPr lang="en-US" smtClean="0"/>
              <a:t>‹#›</a:t>
            </a:fld>
            <a:endParaRPr lang="en-US"/>
          </a:p>
        </p:txBody>
      </p:sp>
    </p:spTree>
    <p:extLst>
      <p:ext uri="{BB962C8B-B14F-4D97-AF65-F5344CB8AC3E}">
        <p14:creationId xmlns:p14="http://schemas.microsoft.com/office/powerpoint/2010/main" val="31674156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Tree>
    <p:extLst>
      <p:ext uri="{BB962C8B-B14F-4D97-AF65-F5344CB8AC3E}">
        <p14:creationId xmlns:p14="http://schemas.microsoft.com/office/powerpoint/2010/main" val="26867059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8462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4" name="Text Placeholder 3">
            <a:extLst>
              <a:ext uri="{FF2B5EF4-FFF2-40B4-BE49-F238E27FC236}">
                <a16:creationId xmlns:a16="http://schemas.microsoft.com/office/drawing/2014/main" id="{8FC9387D-9BF3-4AD2-81D3-163914B16BA8}"/>
              </a:ext>
            </a:extLst>
          </p:cNvPr>
          <p:cNvSpPr>
            <a:spLocks noGrp="1"/>
          </p:cNvSpPr>
          <p:nvPr>
            <p:ph type="body" sz="quarter" idx="11" hasCustomPrompt="1"/>
          </p:nvPr>
        </p:nvSpPr>
        <p:spPr>
          <a:xfrm>
            <a:off x="496389" y="26684"/>
            <a:ext cx="11695611" cy="6831316"/>
          </a:xfrm>
        </p:spPr>
        <p:txBody>
          <a:bodyPr anchor="ctr"/>
          <a:lstStyle>
            <a:lvl1pPr marL="0" indent="0" algn="ctr">
              <a:buNone/>
              <a:defRPr sz="6000" b="0" i="0" cap="all" spc="200" baseline="0">
                <a:solidFill>
                  <a:schemeClr val="tx1"/>
                </a:solidFill>
                <a:latin typeface="+mj-lt"/>
              </a:defRPr>
            </a:lvl1pPr>
            <a:lvl2pPr algn="ctr">
              <a:defRPr sz="1800" i="0" spc="100"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23327821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1_Divi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447817" y="3039452"/>
            <a:ext cx="11290860" cy="1497507"/>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447817" y="4541418"/>
            <a:ext cx="11290860" cy="600556"/>
          </a:xfrm>
        </p:spPr>
        <p:txBody>
          <a:bodyPr anchor="t">
            <a:normAutofit/>
          </a:bodyPr>
          <a:lstStyle>
            <a:lvl1pPr marL="0" indent="0" algn="l">
              <a:buNone/>
              <a:defRPr sz="1800" cap="all">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fld id="{679D060E-3DB3-4F3D-B518-E3496B883444}" type="datetimeFigureOut">
              <a:rPr lang="en-US" smtClean="0"/>
              <a:t>4/9/2025</a:t>
            </a:fld>
            <a:endParaRPr lang="en-US"/>
          </a:p>
        </p:txBody>
      </p:sp>
      <p:sp>
        <p:nvSpPr>
          <p:cNvPr id="5" name="Footer Placeholder 4"/>
          <p:cNvSpPr>
            <a:spLocks noGrp="1"/>
          </p:cNvSpPr>
          <p:nvPr>
            <p:ph type="ftr" sz="quarter" idx="11"/>
          </p:nvPr>
        </p:nvSpPr>
        <p:spPr>
          <a:xfrm>
            <a:off x="581192" y="5951811"/>
            <a:ext cx="691721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ED81D35-71F6-4950-BE8D-45B8D4EFDE8D}" type="slidenum">
              <a:rPr lang="en-US" smtClean="0"/>
              <a:t>‹#›</a:t>
            </a:fld>
            <a:endParaRPr lang="en-US"/>
          </a:p>
        </p:txBody>
      </p:sp>
      <p:pic>
        <p:nvPicPr>
          <p:cNvPr id="11" name="Picture 10" descr="FDA_FullColor_Monogram.jpg">
            <a:extLst>
              <a:ext uri="{FF2B5EF4-FFF2-40B4-BE49-F238E27FC236}">
                <a16:creationId xmlns:a16="http://schemas.microsoft.com/office/drawing/2014/main" id="{1280821A-5038-4C95-A72A-0F49BD890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4281423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secHead" preserve="1">
  <p:cSld name="Divider ">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rgbClr val="007CB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33191" y="2208879"/>
            <a:ext cx="10515600" cy="1676400"/>
          </a:xfrm>
        </p:spPr>
        <p:txBody>
          <a:bodyPr anchor="ctr">
            <a:noAutofit/>
          </a:bodyPr>
          <a:lstStyle>
            <a:lvl1pPr algn="ctr">
              <a:lnSpc>
                <a:spcPct val="80000"/>
              </a:lnSpc>
              <a:defRPr sz="6000" b="0" spc="150" baseline="0">
                <a:solidFill>
                  <a:schemeClr val="bg1"/>
                </a:solidFill>
                <a:latin typeface="Arial" panose="020B0604020202020204" pitchFamily="34" charset="0"/>
                <a:cs typeface="Arial" panose="020B0604020202020204" pitchFamily="34" charset="0"/>
              </a:defRPr>
            </a:lvl1pPr>
          </a:lstStyle>
          <a:p>
            <a:r>
              <a:rPr lang="en-US"/>
              <a:t>Divider heading</a:t>
            </a:r>
          </a:p>
        </p:txBody>
      </p:sp>
      <p:sp>
        <p:nvSpPr>
          <p:cNvPr id="3" name="Text Placeholder 2"/>
          <p:cNvSpPr>
            <a:spLocks noGrp="1"/>
          </p:cNvSpPr>
          <p:nvPr>
            <p:ph type="body" idx="1" hasCustomPrompt="1"/>
          </p:nvPr>
        </p:nvSpPr>
        <p:spPr>
          <a:xfrm>
            <a:off x="833191" y="4010334"/>
            <a:ext cx="10515600" cy="1174639"/>
          </a:xfrm>
        </p:spPr>
        <p:txBody>
          <a:bodyPr anchor="t">
            <a:normAutofit/>
          </a:bodyPr>
          <a:lstStyle>
            <a:lvl1pPr marL="0" indent="0" algn="ctr">
              <a:buNone/>
              <a:defRPr sz="2400">
                <a:solidFill>
                  <a:schemeClr val="accent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SUBHEADING</a:t>
            </a:r>
          </a:p>
        </p:txBody>
      </p:sp>
      <p:sp>
        <p:nvSpPr>
          <p:cNvPr id="4" name="Date Placeholder 3"/>
          <p:cNvSpPr>
            <a:spLocks noGrp="1"/>
          </p:cNvSpPr>
          <p:nvPr>
            <p:ph type="dt" sz="half" idx="10"/>
          </p:nvPr>
        </p:nvSpPr>
        <p:spPr>
          <a:xfrm>
            <a:off x="1202266" y="6422854"/>
            <a:ext cx="3000894" cy="365125"/>
          </a:xfrm>
          <a:prstGeom prst="rect">
            <a:avLst/>
          </a:prstGeom>
        </p:spPr>
        <p:txBody>
          <a:bodyPr/>
          <a:lstStyle>
            <a:lvl1pPr>
              <a:defRPr>
                <a:solidFill>
                  <a:schemeClr val="tx2"/>
                </a:solidFill>
              </a:defRPr>
            </a:lvl1pPr>
          </a:lstStyle>
          <a:p>
            <a:fld id="{679D060E-3DB3-4F3D-B518-E3496B883444}" type="datetimeFigureOut">
              <a:rPr lang="en-US" smtClean="0"/>
              <a:t>4/9/2025</a:t>
            </a:fld>
            <a:endParaRPr lang="en-US"/>
          </a:p>
        </p:txBody>
      </p:sp>
      <p:sp>
        <p:nvSpPr>
          <p:cNvPr id="5" name="Footer Placeholder 4"/>
          <p:cNvSpPr>
            <a:spLocks noGrp="1"/>
          </p:cNvSpPr>
          <p:nvPr>
            <p:ph type="ftr" sz="quarter" idx="11"/>
          </p:nvPr>
        </p:nvSpPr>
        <p:spPr>
          <a:xfrm>
            <a:off x="5596471" y="6422854"/>
            <a:ext cx="5044440" cy="365125"/>
          </a:xfrm>
          <a:prstGeom prst="rect">
            <a:avLst/>
          </a:prstGeom>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ED81D35-71F6-4950-BE8D-45B8D4EFDE8D}" type="slidenum">
              <a:rPr lang="en-US" smtClean="0"/>
              <a:t>‹#›</a:t>
            </a:fld>
            <a:endParaRPr lang="en-US"/>
          </a:p>
        </p:txBody>
      </p:sp>
      <p:pic>
        <p:nvPicPr>
          <p:cNvPr id="8" name="Picture 7" descr="FDA_FullColor_Monogram.jpg">
            <a:extLst>
              <a:ext uri="{FF2B5EF4-FFF2-40B4-BE49-F238E27FC236}">
                <a16:creationId xmlns:a16="http://schemas.microsoft.com/office/drawing/2014/main" id="{3B03F919-9F02-4129-8B20-20889EA2E8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Tree>
    <p:extLst>
      <p:ext uri="{BB962C8B-B14F-4D97-AF65-F5344CB8AC3E}">
        <p14:creationId xmlns:p14="http://schemas.microsoft.com/office/powerpoint/2010/main" val="234244908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19723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1844" y="154702"/>
            <a:ext cx="11021037" cy="926020"/>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91845" y="1309816"/>
            <a:ext cx="11021036" cy="472621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7728874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54926"/>
            <a:ext cx="5384800" cy="418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9" name="Title 1">
            <a:extLst>
              <a:ext uri="{FF2B5EF4-FFF2-40B4-BE49-F238E27FC236}">
                <a16:creationId xmlns:a16="http://schemas.microsoft.com/office/drawing/2014/main" id="{FC81414D-561B-4D9D-8907-A9EAECB758BD}"/>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5170735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47993"/>
            <a:ext cx="5386917"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4377"/>
            <a:ext cx="5386917"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47993"/>
            <a:ext cx="5389033" cy="61638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4377"/>
            <a:ext cx="5389033" cy="3657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Title 1">
            <a:extLst>
              <a:ext uri="{FF2B5EF4-FFF2-40B4-BE49-F238E27FC236}">
                <a16:creationId xmlns:a16="http://schemas.microsoft.com/office/drawing/2014/main" id="{E0E2329E-621C-4FF8-B59B-5F6B6CC5486F}"/>
              </a:ext>
            </a:extLst>
          </p:cNvPr>
          <p:cNvSpPr>
            <a:spLocks noGrp="1"/>
          </p:cNvSpPr>
          <p:nvPr>
            <p:ph type="title"/>
          </p:nvPr>
        </p:nvSpPr>
        <p:spPr>
          <a:xfrm>
            <a:off x="591845" y="821974"/>
            <a:ext cx="10990556" cy="926020"/>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5991170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780292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pic>
        <p:nvPicPr>
          <p:cNvPr id="13" name="Picture 12" descr="Medical pills falling out of a bottle that is laying on its side.  ">
            <a:extLst>
              <a:ext uri="{FF2B5EF4-FFF2-40B4-BE49-F238E27FC236}">
                <a16:creationId xmlns:a16="http://schemas.microsoft.com/office/drawing/2014/main" id="{1C552F7A-5A9C-4209-AE51-A91CFA181775}"/>
              </a:ext>
            </a:extLst>
          </p:cNvPr>
          <p:cNvPicPr>
            <a:picLocks noChangeAspect="1"/>
          </p:cNvPicPr>
          <p:nvPr/>
        </p:nvPicPr>
        <p:blipFill>
          <a:blip r:embed="rId2"/>
          <a:srcRect/>
          <a:stretch/>
        </p:blipFill>
        <p:spPr>
          <a:xfrm>
            <a:off x="9151" y="4132"/>
            <a:ext cx="12178501" cy="6852437"/>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2250"/>
          <a:stretch/>
        </p:blipFill>
        <p:spPr>
          <a:xfrm>
            <a:off x="7299632" y="473868"/>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a:t>Cover Page</a:t>
            </a:r>
          </a:p>
        </p:txBody>
      </p:sp>
    </p:spTree>
    <p:extLst>
      <p:ext uri="{BB962C8B-B14F-4D97-AF65-F5344CB8AC3E}">
        <p14:creationId xmlns:p14="http://schemas.microsoft.com/office/powerpoint/2010/main" val="3666191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ctr">
              <a:lnSpc>
                <a:spcPts val="4600"/>
              </a:lnSpc>
              <a:defRPr sz="4600">
                <a:solidFill>
                  <a:srgbClr val="222C67"/>
                </a:solidFill>
              </a:defRPr>
            </a:lvl1pPr>
          </a:lstStyle>
          <a:p>
            <a:r>
              <a:rPr lang="en-US"/>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hasCustomPrompt="1"/>
          </p:nvPr>
        </p:nvSpPr>
        <p:spPr>
          <a:xfrm>
            <a:off x="1493844" y="3358087"/>
            <a:ext cx="9144000" cy="1963658"/>
          </a:xfrm>
        </p:spPr>
        <p:txBody>
          <a:bodyPr/>
          <a:lstStyle>
            <a:lvl1pPr marL="0" indent="0" algn="ctr">
              <a:lnSpc>
                <a:spcPts val="2600"/>
              </a:lnSpc>
              <a:buNone/>
              <a:defRPr sz="2400" b="0" i="0">
                <a:solidFill>
                  <a:schemeClr val="accent3">
                    <a:lumMod val="75000"/>
                  </a:schemeClr>
                </a:solidFill>
                <a:latin typeface="Avenir Next LT Pro" panose="020B05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a:prstGeom prst="rect">
            <a:avLst/>
          </a:prstGeom>
        </p:spPr>
        <p:txBody>
          <a:bodyPr/>
          <a:lstStyle/>
          <a:p>
            <a:fld id="{846CE7D5-CF57-46EF-B807-FDD0502418D4}" type="datetimeFigureOut">
              <a:rPr lang="en-US" smtClean="0"/>
              <a:t>4/9/2025</a:t>
            </a:fld>
            <a:endParaRPr lang="en-US"/>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a:prstGeom prst="rect">
            <a:avLst/>
          </a:prstGeom>
        </p:spPr>
        <p:txBody>
          <a:bodyPr/>
          <a:lstStyle/>
          <a:p>
            <a:fld id="{330EA680-D336-4FF7-8B7A-9848BB0A1C32}"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a:prstGeom prst="rect">
            <a:avLst/>
          </a:prstGeom>
        </p:spPr>
        <p:txBody>
          <a:bodyPr/>
          <a:lstStyle/>
          <a:p>
            <a:endParaRPr lang="en-US"/>
          </a:p>
        </p:txBody>
      </p:sp>
      <p:pic>
        <p:nvPicPr>
          <p:cNvPr id="7" name="Picture 6">
            <a:extLst>
              <a:ext uri="{FF2B5EF4-FFF2-40B4-BE49-F238E27FC236}">
                <a16:creationId xmlns:a16="http://schemas.microsoft.com/office/drawing/2014/main" id="{BB7C0019-1E57-76BD-BE14-D31EBE06619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918030"/>
            <a:ext cx="12192000" cy="384048"/>
          </a:xfrm>
          <a:prstGeom prst="rect">
            <a:avLst/>
          </a:prstGeom>
        </p:spPr>
      </p:pic>
      <p:sp>
        <p:nvSpPr>
          <p:cNvPr id="8" name="Rectangle 7">
            <a:extLst>
              <a:ext uri="{FF2B5EF4-FFF2-40B4-BE49-F238E27FC236}">
                <a16:creationId xmlns:a16="http://schemas.microsoft.com/office/drawing/2014/main" id="{94BCA878-874C-1796-50AD-483C45742014}"/>
              </a:ext>
            </a:extLst>
          </p:cNvPr>
          <p:cNvSpPr/>
          <p:nvPr userDrawn="1"/>
        </p:nvSpPr>
        <p:spPr>
          <a:xfrm>
            <a:off x="0" y="6320901"/>
            <a:ext cx="12192000" cy="537099"/>
          </a:xfrm>
          <a:prstGeom prst="rect">
            <a:avLst/>
          </a:prstGeom>
          <a:solidFill>
            <a:schemeClr val="accent3"/>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A55D95DE-2F77-E530-3D93-D0A982887FEF}"/>
              </a:ext>
            </a:extLst>
          </p:cNvPr>
          <p:cNvSpPr/>
          <p:nvPr userDrawn="1"/>
        </p:nvSpPr>
        <p:spPr>
          <a:xfrm rot="5400000">
            <a:off x="-253012" y="253013"/>
            <a:ext cx="1606858" cy="1100831"/>
          </a:xfrm>
          <a:prstGeom prst="rtTriangle">
            <a:avLst/>
          </a:prstGeom>
          <a:solidFill>
            <a:srgbClr val="222C67"/>
          </a:solidFill>
          <a:ln>
            <a:solidFill>
              <a:srgbClr val="222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3633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Slide ">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BC52AE-4E73-81B9-0E42-52485802E961}"/>
              </a:ext>
            </a:extLst>
          </p:cNvPr>
          <p:cNvSpPr>
            <a:spLocks noGrp="1"/>
          </p:cNvSpPr>
          <p:nvPr>
            <p:ph type="dt" sz="half" idx="10"/>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4" name="Slide Number Placeholder 3">
            <a:extLst>
              <a:ext uri="{FF2B5EF4-FFF2-40B4-BE49-F238E27FC236}">
                <a16:creationId xmlns:a16="http://schemas.microsoft.com/office/drawing/2014/main" id="{07F7C921-2020-56C5-7CF1-1FE82D18D4FF}"/>
              </a:ext>
            </a:extLst>
          </p:cNvPr>
          <p:cNvSpPr>
            <a:spLocks noGrp="1"/>
          </p:cNvSpPr>
          <p:nvPr>
            <p:ph type="sldNum" sz="quarter" idx="11"/>
          </p:nvPr>
        </p:nvSpPr>
        <p:spPr>
          <a:xfrm>
            <a:off x="9010650" y="6390367"/>
            <a:ext cx="2743200" cy="365125"/>
          </a:xfrm>
          <a:prstGeom prst="rect">
            <a:avLst/>
          </a:prstGeom>
        </p:spPr>
        <p:txBody>
          <a:bodyPr/>
          <a:lstStyle/>
          <a:p>
            <a:fld id="{330EA680-D336-4FF7-8B7A-9848BB0A1C32}" type="slidenum">
              <a:rPr lang="en-US" smtClean="0"/>
              <a:t>‹#›</a:t>
            </a:fld>
            <a:endParaRPr lang="en-US"/>
          </a:p>
        </p:txBody>
      </p:sp>
      <p:pic>
        <p:nvPicPr>
          <p:cNvPr id="6" name="Picture 5">
            <a:extLst>
              <a:ext uri="{FF2B5EF4-FFF2-40B4-BE49-F238E27FC236}">
                <a16:creationId xmlns:a16="http://schemas.microsoft.com/office/drawing/2014/main" id="{9BE7B469-3CC7-218E-EA44-FE7F8060E77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F0DE8585-3DB6-6944-5E9A-22E90DACC849}"/>
              </a:ext>
            </a:extLst>
          </p:cNvPr>
          <p:cNvSpPr>
            <a:spLocks noGrp="1"/>
          </p:cNvSpPr>
          <p:nvPr>
            <p:ph type="title" hasCustomPrompt="1"/>
          </p:nvPr>
        </p:nvSpPr>
        <p:spPr>
          <a:xfrm>
            <a:off x="396754" y="444406"/>
            <a:ext cx="10515600" cy="548640"/>
          </a:xfrm>
        </p:spPr>
        <p:txBody>
          <a:bodyPr numCol="1" anchor="t"/>
          <a:lstStyle>
            <a:lvl1pPr>
              <a:defRPr>
                <a:solidFill>
                  <a:srgbClr val="222C67"/>
                </a:solidFill>
              </a:defRPr>
            </a:lvl1pPr>
          </a:lstStyle>
          <a:p>
            <a:r>
              <a:rPr lang="en-US"/>
              <a:t>Agenda</a:t>
            </a:r>
          </a:p>
        </p:txBody>
      </p:sp>
      <p:sp>
        <p:nvSpPr>
          <p:cNvPr id="10" name="Picture Placeholder 9">
            <a:extLst>
              <a:ext uri="{FF2B5EF4-FFF2-40B4-BE49-F238E27FC236}">
                <a16:creationId xmlns:a16="http://schemas.microsoft.com/office/drawing/2014/main" id="{BE7EADBD-1DCA-C6E4-4A2E-E765EA626034}"/>
              </a:ext>
            </a:extLst>
          </p:cNvPr>
          <p:cNvSpPr>
            <a:spLocks noGrp="1"/>
          </p:cNvSpPr>
          <p:nvPr>
            <p:ph type="pic" sz="quarter" idx="13"/>
          </p:nvPr>
        </p:nvSpPr>
        <p:spPr>
          <a:xfrm>
            <a:off x="4191000" y="1352550"/>
            <a:ext cx="3743325" cy="4953000"/>
          </a:xfrm>
        </p:spPr>
        <p:txBody>
          <a:bodyPr/>
          <a:lstStyle/>
          <a:p>
            <a:endParaRPr lang="en-US"/>
          </a:p>
        </p:txBody>
      </p:sp>
      <p:sp>
        <p:nvSpPr>
          <p:cNvPr id="12" name="Picture Placeholder 11">
            <a:extLst>
              <a:ext uri="{FF2B5EF4-FFF2-40B4-BE49-F238E27FC236}">
                <a16:creationId xmlns:a16="http://schemas.microsoft.com/office/drawing/2014/main" id="{2355A715-F71B-E09A-9839-8741C679905F}"/>
              </a:ext>
            </a:extLst>
          </p:cNvPr>
          <p:cNvSpPr>
            <a:spLocks noGrp="1"/>
          </p:cNvSpPr>
          <p:nvPr>
            <p:ph type="pic" sz="quarter" idx="14"/>
          </p:nvPr>
        </p:nvSpPr>
        <p:spPr>
          <a:xfrm>
            <a:off x="7991476" y="1352549"/>
            <a:ext cx="3757872" cy="4956175"/>
          </a:xfrm>
        </p:spPr>
        <p:txBody>
          <a:bodyPr/>
          <a:lstStyle/>
          <a:p>
            <a:endParaRPr lang="en-US"/>
          </a:p>
        </p:txBody>
      </p:sp>
      <p:pic>
        <p:nvPicPr>
          <p:cNvPr id="15" name="Picture 14">
            <a:extLst>
              <a:ext uri="{FF2B5EF4-FFF2-40B4-BE49-F238E27FC236}">
                <a16:creationId xmlns:a16="http://schemas.microsoft.com/office/drawing/2014/main" id="{B4FE66AB-9A2C-9E3F-36C3-01FBE9F85D80}"/>
              </a:ext>
            </a:extLst>
          </p:cNvPr>
          <p:cNvPicPr>
            <a:picLocks noChangeAspect="1"/>
          </p:cNvPicPr>
          <p:nvPr userDrawn="1"/>
        </p:nvPicPr>
        <p:blipFill>
          <a:blip r:embed="rId3"/>
          <a:stretch>
            <a:fillRect/>
          </a:stretch>
        </p:blipFill>
        <p:spPr>
          <a:xfrm>
            <a:off x="381000" y="6330441"/>
            <a:ext cx="11382374" cy="80930"/>
          </a:xfrm>
          <a:prstGeom prst="rect">
            <a:avLst/>
          </a:prstGeom>
        </p:spPr>
      </p:pic>
      <p:sp>
        <p:nvSpPr>
          <p:cNvPr id="17" name="Text Placeholder 16">
            <a:extLst>
              <a:ext uri="{FF2B5EF4-FFF2-40B4-BE49-F238E27FC236}">
                <a16:creationId xmlns:a16="http://schemas.microsoft.com/office/drawing/2014/main" id="{B32B11F9-A139-4991-F542-71310B793AF2}"/>
              </a:ext>
            </a:extLst>
          </p:cNvPr>
          <p:cNvSpPr>
            <a:spLocks noGrp="1"/>
          </p:cNvSpPr>
          <p:nvPr>
            <p:ph type="body" sz="quarter" idx="15"/>
          </p:nvPr>
        </p:nvSpPr>
        <p:spPr>
          <a:xfrm>
            <a:off x="390525" y="1352550"/>
            <a:ext cx="3743325" cy="49434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451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461177" y="434534"/>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a:xfrm>
            <a:off x="912585" y="1343026"/>
            <a:ext cx="10192657" cy="4244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11" name="Date Placeholder 2">
            <a:extLst>
              <a:ext uri="{FF2B5EF4-FFF2-40B4-BE49-F238E27FC236}">
                <a16:creationId xmlns:a16="http://schemas.microsoft.com/office/drawing/2014/main" id="{CAF4AAC5-CB47-9A84-D056-1815DC4A8B65}"/>
              </a:ext>
            </a:extLst>
          </p:cNvPr>
          <p:cNvSpPr>
            <a:spLocks noGrp="1"/>
          </p:cNvSpPr>
          <p:nvPr>
            <p:ph type="dt" sz="half" idx="10"/>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2" name="Slide Number Placeholder 3">
            <a:extLst>
              <a:ext uri="{FF2B5EF4-FFF2-40B4-BE49-F238E27FC236}">
                <a16:creationId xmlns:a16="http://schemas.microsoft.com/office/drawing/2014/main" id="{26DB9A07-A9F5-EF18-3E62-7D6BF5BEA593}"/>
              </a:ext>
            </a:extLst>
          </p:cNvPr>
          <p:cNvSpPr>
            <a:spLocks noGrp="1"/>
          </p:cNvSpPr>
          <p:nvPr>
            <p:ph type="sldNum" sz="quarter" idx="11"/>
          </p:nvPr>
        </p:nvSpPr>
        <p:spPr>
          <a:xfrm>
            <a:off x="9010650" y="6390367"/>
            <a:ext cx="2743200" cy="365125"/>
          </a:xfrm>
          <a:prstGeom prst="rect">
            <a:avLst/>
          </a:prstGeom>
        </p:spPr>
        <p:txBody>
          <a:bodyPr/>
          <a:lstStyle/>
          <a:p>
            <a:fld id="{330EA680-D336-4FF7-8B7A-9848BB0A1C32}" type="slidenum">
              <a:rPr lang="en-US" smtClean="0"/>
              <a:t>‹#›</a:t>
            </a:fld>
            <a:endParaRPr lang="en-US"/>
          </a:p>
        </p:txBody>
      </p:sp>
      <p:pic>
        <p:nvPicPr>
          <p:cNvPr id="13" name="Picture 12">
            <a:extLst>
              <a:ext uri="{FF2B5EF4-FFF2-40B4-BE49-F238E27FC236}">
                <a16:creationId xmlns:a16="http://schemas.microsoft.com/office/drawing/2014/main" id="{75444ED2-AF44-0152-AD34-200D6A41ED1B}"/>
              </a:ext>
            </a:extLst>
          </p:cNvPr>
          <p:cNvPicPr>
            <a:picLocks noChangeAspect="1"/>
          </p:cNvPicPr>
          <p:nvPr userDrawn="1"/>
        </p:nvPicPr>
        <p:blipFill>
          <a:blip r:embed="rId3"/>
          <a:stretch>
            <a:fillRect/>
          </a:stretch>
        </p:blipFill>
        <p:spPr>
          <a:xfrm>
            <a:off x="381000" y="6330441"/>
            <a:ext cx="11382374" cy="80930"/>
          </a:xfrm>
          <a:prstGeom prst="rect">
            <a:avLst/>
          </a:prstGeom>
        </p:spPr>
      </p:pic>
    </p:spTree>
    <p:extLst>
      <p:ext uri="{BB962C8B-B14F-4D97-AF65-F5344CB8AC3E}">
        <p14:creationId xmlns:p14="http://schemas.microsoft.com/office/powerpoint/2010/main" val="14897595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393767" y="4311035"/>
            <a:ext cx="10249321" cy="1276966"/>
          </a:xfrm>
        </p:spPr>
        <p:txBody>
          <a:bodyPr anchor="t">
            <a:normAutofit/>
          </a:bodyPr>
          <a:lstStyle>
            <a:lvl1pPr algn="l">
              <a:lnSpc>
                <a:spcPts val="4600"/>
              </a:lnSpc>
              <a:defRPr sz="4600">
                <a:solidFill>
                  <a:srgbClr val="222C67"/>
                </a:solidFill>
              </a:defRPr>
            </a:lvl1pPr>
          </a:lstStyle>
          <a:p>
            <a:r>
              <a:rPr lang="en-US"/>
              <a:t>Click to edit Master 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a:prstGeom prst="rect">
            <a:avLst/>
          </a:prstGeom>
        </p:spPr>
        <p:txBody>
          <a:bodyPr/>
          <a:lstStyle/>
          <a:p>
            <a:fld id="{846CE7D5-CF57-46EF-B807-FDD0502418D4}" type="datetimeFigureOut">
              <a:rPr lang="en-US" smtClean="0"/>
              <a:t>4/9/2025</a:t>
            </a:fld>
            <a:endParaRPr lang="en-US"/>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a:xfrm>
            <a:off x="4724400" y="6399892"/>
            <a:ext cx="2743200" cy="365125"/>
          </a:xfrm>
          <a:prstGeom prst="rect">
            <a:avLst/>
          </a:prstGeom>
        </p:spPr>
        <p:txBody>
          <a:bodyPr/>
          <a:lstStyle/>
          <a:p>
            <a:fld id="{330EA680-D336-4FF7-8B7A-9848BB0A1C32}"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a:prstGeom prst="rect">
            <a:avLst/>
          </a:prstGeom>
        </p:spPr>
        <p:txBody>
          <a:bodyPr/>
          <a:lstStyle/>
          <a:p>
            <a:endParaRPr lang="en-US"/>
          </a:p>
        </p:txBody>
      </p:sp>
      <p:pic>
        <p:nvPicPr>
          <p:cNvPr id="2" name="Picture 1">
            <a:extLst>
              <a:ext uri="{FF2B5EF4-FFF2-40B4-BE49-F238E27FC236}">
                <a16:creationId xmlns:a16="http://schemas.microsoft.com/office/drawing/2014/main" id="{5ED66EA1-6041-8B70-8BB4-8E8FF6C001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918030"/>
            <a:ext cx="12192000" cy="384048"/>
          </a:xfrm>
          <a:prstGeom prst="rect">
            <a:avLst/>
          </a:prstGeom>
        </p:spPr>
      </p:pic>
      <p:sp>
        <p:nvSpPr>
          <p:cNvPr id="3" name="Rectangle 2">
            <a:extLst>
              <a:ext uri="{FF2B5EF4-FFF2-40B4-BE49-F238E27FC236}">
                <a16:creationId xmlns:a16="http://schemas.microsoft.com/office/drawing/2014/main" id="{46E26FC4-DA38-3384-8207-5B75EB7A3D22}"/>
              </a:ext>
            </a:extLst>
          </p:cNvPr>
          <p:cNvSpPr/>
          <p:nvPr userDrawn="1"/>
        </p:nvSpPr>
        <p:spPr>
          <a:xfrm>
            <a:off x="0" y="6320901"/>
            <a:ext cx="12192000" cy="537099"/>
          </a:xfrm>
          <a:prstGeom prst="rect">
            <a:avLst/>
          </a:prstGeom>
          <a:solidFill>
            <a:schemeClr val="accent3"/>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48381D0-7974-CD67-2309-53B832357815}"/>
              </a:ext>
            </a:extLst>
          </p:cNvPr>
          <p:cNvSpPr/>
          <p:nvPr userDrawn="1"/>
        </p:nvSpPr>
        <p:spPr>
          <a:xfrm rot="5400000">
            <a:off x="-253012" y="253013"/>
            <a:ext cx="1606858" cy="1100831"/>
          </a:xfrm>
          <a:prstGeom prst="rtTriangle">
            <a:avLst/>
          </a:prstGeom>
          <a:solidFill>
            <a:srgbClr val="222C67"/>
          </a:solidFill>
          <a:ln>
            <a:solidFill>
              <a:srgbClr val="222C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891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Cus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5AD2-B4BF-B75F-26BF-60F2F0B59D0F}"/>
              </a:ext>
            </a:extLst>
          </p:cNvPr>
          <p:cNvSpPr>
            <a:spLocks noGrp="1"/>
          </p:cNvSpPr>
          <p:nvPr>
            <p:ph type="title"/>
          </p:nvPr>
        </p:nvSpPr>
        <p:spPr>
          <a:xfrm>
            <a:off x="400049" y="4826793"/>
            <a:ext cx="10445749"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46672CE-7E97-33C7-9880-F87C24568773}"/>
              </a:ext>
            </a:extLst>
          </p:cNvPr>
          <p:cNvSpPr>
            <a:spLocks noGrp="1"/>
          </p:cNvSpPr>
          <p:nvPr>
            <p:ph type="dt" sz="half" idx="10"/>
          </p:nvPr>
        </p:nvSpPr>
        <p:spPr/>
        <p:txBody>
          <a:bodyPr/>
          <a:lstStyle/>
          <a:p>
            <a:fld id="{846CE7D5-CF57-46EF-B807-FDD0502418D4}" type="datetimeFigureOut">
              <a:rPr lang="en-US" smtClean="0"/>
              <a:t>4/9/2025</a:t>
            </a:fld>
            <a:endParaRPr lang="en-US"/>
          </a:p>
        </p:txBody>
      </p:sp>
      <p:sp>
        <p:nvSpPr>
          <p:cNvPr id="4" name="Slide Number Placeholder 3">
            <a:extLst>
              <a:ext uri="{FF2B5EF4-FFF2-40B4-BE49-F238E27FC236}">
                <a16:creationId xmlns:a16="http://schemas.microsoft.com/office/drawing/2014/main" id="{90595F0B-4523-2257-0E6F-33C0EF73CB20}"/>
              </a:ext>
            </a:extLst>
          </p:cNvPr>
          <p:cNvSpPr>
            <a:spLocks noGrp="1"/>
          </p:cNvSpPr>
          <p:nvPr>
            <p:ph type="sldNum" sz="quarter" idx="11"/>
          </p:nvPr>
        </p:nvSpPr>
        <p:spPr/>
        <p:txBody>
          <a:bodyPr/>
          <a:lstStyle/>
          <a:p>
            <a:fld id="{330EA680-D336-4FF7-8B7A-9848BB0A1C32}" type="slidenum">
              <a:rPr lang="en-US" smtClean="0"/>
              <a:t>‹#›</a:t>
            </a:fld>
            <a:endParaRPr lang="en-US"/>
          </a:p>
        </p:txBody>
      </p:sp>
      <p:sp>
        <p:nvSpPr>
          <p:cNvPr id="6" name="Picture Placeholder 5">
            <a:extLst>
              <a:ext uri="{FF2B5EF4-FFF2-40B4-BE49-F238E27FC236}">
                <a16:creationId xmlns:a16="http://schemas.microsoft.com/office/drawing/2014/main" id="{E1F19503-DBB4-C2BE-55E2-4C82BA1AF8BA}"/>
              </a:ext>
            </a:extLst>
          </p:cNvPr>
          <p:cNvSpPr>
            <a:spLocks noGrp="1"/>
          </p:cNvSpPr>
          <p:nvPr>
            <p:ph type="pic" sz="quarter" idx="12"/>
          </p:nvPr>
        </p:nvSpPr>
        <p:spPr>
          <a:xfrm>
            <a:off x="400049" y="390525"/>
            <a:ext cx="11344275" cy="4371975"/>
          </a:xfrm>
        </p:spPr>
        <p:txBody>
          <a:bodyPr/>
          <a:lstStyle/>
          <a:p>
            <a:endParaRPr lang="en-US"/>
          </a:p>
        </p:txBody>
      </p:sp>
    </p:spTree>
    <p:extLst>
      <p:ext uri="{BB962C8B-B14F-4D97-AF65-F5344CB8AC3E}">
        <p14:creationId xmlns:p14="http://schemas.microsoft.com/office/powerpoint/2010/main" val="9567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Box 10"/>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152424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ctr">
              <a:lnSpc>
                <a:spcPts val="4600"/>
              </a:lnSpc>
              <a:defRPr sz="460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1310791" y="3380600"/>
            <a:ext cx="9144000" cy="1963658"/>
          </a:xfrm>
        </p:spPr>
        <p:txBody>
          <a:bodyPr/>
          <a:lstStyle>
            <a:lvl1pPr marL="0" indent="0" algn="ctr">
              <a:buNone/>
              <a:defRPr sz="2400" b="1" i="0">
                <a:solidFill>
                  <a:schemeClr val="bg1"/>
                </a:solidFill>
                <a:latin typeface="Avenir Next LT Pro" panose="020B05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688940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423077" y="444059"/>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590550" y="1447800"/>
            <a:ext cx="5497490" cy="4579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343650" y="1457325"/>
            <a:ext cx="5460529" cy="4569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
            <a:extLst>
              <a:ext uri="{FF2B5EF4-FFF2-40B4-BE49-F238E27FC236}">
                <a16:creationId xmlns:a16="http://schemas.microsoft.com/office/drawing/2014/main" id="{01E2B758-DE4B-0437-51BC-F87BF3477C0F}"/>
              </a:ext>
            </a:extLst>
          </p:cNvPr>
          <p:cNvSpPr>
            <a:spLocks noGrp="1"/>
          </p:cNvSpPr>
          <p:nvPr>
            <p:ph type="dt" sz="half" idx="10"/>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3" name="Slide Number Placeholder 3">
            <a:extLst>
              <a:ext uri="{FF2B5EF4-FFF2-40B4-BE49-F238E27FC236}">
                <a16:creationId xmlns:a16="http://schemas.microsoft.com/office/drawing/2014/main" id="{7829EBFA-CB73-AEFD-440F-8865129C94E6}"/>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791069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ustom Three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75452" y="434534"/>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742950" y="1371599"/>
            <a:ext cx="3363890" cy="46552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286249" y="1362075"/>
            <a:ext cx="3440895" cy="4664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7896225" y="1352551"/>
            <a:ext cx="3451225" cy="4675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2">
            <a:extLst>
              <a:ext uri="{FF2B5EF4-FFF2-40B4-BE49-F238E27FC236}">
                <a16:creationId xmlns:a16="http://schemas.microsoft.com/office/drawing/2014/main" id="{1BDD19B7-344F-302E-F443-81F4D2785C23}"/>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4" name="Slide Number Placeholder 3">
            <a:extLst>
              <a:ext uri="{FF2B5EF4-FFF2-40B4-BE49-F238E27FC236}">
                <a16:creationId xmlns:a16="http://schemas.microsoft.com/office/drawing/2014/main" id="{8DE45BEC-F5DC-13A8-0CC9-77DF8A6AB088}"/>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000725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84977" y="425009"/>
            <a:ext cx="10515600" cy="548640"/>
          </a:xfrm>
        </p:spPr>
        <p:txBody>
          <a:bodyPr numCol="1" anchor="t"/>
          <a:lstStyle>
            <a:lvl1pPr>
              <a:defRPr>
                <a:solidFill>
                  <a:srgbClr val="222C6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a:t>Click to edit Master text styles</a:t>
            </a:r>
          </a:p>
        </p:txBody>
      </p:sp>
      <p:sp>
        <p:nvSpPr>
          <p:cNvPr id="16" name="Date Placeholder 2">
            <a:extLst>
              <a:ext uri="{FF2B5EF4-FFF2-40B4-BE49-F238E27FC236}">
                <a16:creationId xmlns:a16="http://schemas.microsoft.com/office/drawing/2014/main" id="{ACEA0FF3-8CFF-EF8E-DC3A-99F8E8328B05}"/>
              </a:ext>
            </a:extLst>
          </p:cNvPr>
          <p:cNvSpPr>
            <a:spLocks noGrp="1"/>
          </p:cNvSpPr>
          <p:nvPr>
            <p:ph type="dt" sz="half" idx="18"/>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7" name="Slide Number Placeholder 3">
            <a:extLst>
              <a:ext uri="{FF2B5EF4-FFF2-40B4-BE49-F238E27FC236}">
                <a16:creationId xmlns:a16="http://schemas.microsoft.com/office/drawing/2014/main" id="{93FF6503-F59D-66AD-961D-4EC142659AAD}"/>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98841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a:xfrm>
            <a:off x="368299" y="426243"/>
            <a:ext cx="10515600" cy="564357"/>
          </a:xfrm>
        </p:spPr>
        <p:txBody>
          <a:bodyPr/>
          <a:lstStyle>
            <a:lvl1pPr>
              <a:defRPr>
                <a:solidFill>
                  <a:srgbClr val="222C67"/>
                </a:solidFill>
              </a:defRPr>
            </a:lvl1pPr>
          </a:lstStyle>
          <a:p>
            <a:r>
              <a:rPr lang="en-US"/>
              <a:t>Click to edit Master title style</a:t>
            </a:r>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10" name="Date Placeholder 2">
            <a:extLst>
              <a:ext uri="{FF2B5EF4-FFF2-40B4-BE49-F238E27FC236}">
                <a16:creationId xmlns:a16="http://schemas.microsoft.com/office/drawing/2014/main" id="{9EB69BCC-011F-7CFC-C5E0-584E4A84BADC}"/>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1" name="Slide Number Placeholder 3">
            <a:extLst>
              <a:ext uri="{FF2B5EF4-FFF2-40B4-BE49-F238E27FC236}">
                <a16:creationId xmlns:a16="http://schemas.microsoft.com/office/drawing/2014/main" id="{557D2A22-F29E-1064-8DC1-1224CFB27A08}"/>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44009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9" name="Date Placeholder 2">
            <a:extLst>
              <a:ext uri="{FF2B5EF4-FFF2-40B4-BE49-F238E27FC236}">
                <a16:creationId xmlns:a16="http://schemas.microsoft.com/office/drawing/2014/main" id="{38524A90-41D9-29DF-8771-0E3025A7A2E9}"/>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0" name="Slide Number Placeholder 3">
            <a:extLst>
              <a:ext uri="{FF2B5EF4-FFF2-40B4-BE49-F238E27FC236}">
                <a16:creationId xmlns:a16="http://schemas.microsoft.com/office/drawing/2014/main" id="{C7918D1B-8221-B455-6465-C3A809BA4F46}"/>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63627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a:t>Quote</a:t>
            </a:r>
          </a:p>
        </p:txBody>
      </p:sp>
      <p:sp>
        <p:nvSpPr>
          <p:cNvPr id="8" name="TextBox 7">
            <a:extLst>
              <a:ext uri="{FF2B5EF4-FFF2-40B4-BE49-F238E27FC236}">
                <a16:creationId xmlns:a16="http://schemas.microsoft.com/office/drawing/2014/main" id="{4A05F9D0-007D-4DE0-8E22-F403BEF54F7D}"/>
              </a:ext>
            </a:extLst>
          </p:cNvPr>
          <p:cNvSpPr txBox="1"/>
          <p:nvPr/>
        </p:nvSpPr>
        <p:spPr>
          <a:xfrm>
            <a:off x="1714500" y="1463674"/>
            <a:ext cx="704850" cy="2554545"/>
          </a:xfrm>
          <a:prstGeom prst="rect">
            <a:avLst/>
          </a:prstGeom>
          <a:noFill/>
        </p:spPr>
        <p:txBody>
          <a:bodyPr wrap="square" rtlCol="0">
            <a:spAutoFit/>
          </a:bodyPr>
          <a:lstStyle/>
          <a:p>
            <a:r>
              <a:rPr lang="en-US" sz="1600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Tenorite" panose="00000500000000000000" pitchFamily="2" charset="0"/>
                <a:cs typeface="Helvetica" panose="020B0604020202020204" pitchFamily="34" charset="0"/>
              </a:defRPr>
            </a:lvl1pPr>
            <a:lvl2pPr marL="457200" indent="0">
              <a:lnSpc>
                <a:spcPct val="110000"/>
              </a:lnSpc>
              <a:buNone/>
              <a:defRPr sz="3600" b="1">
                <a:solidFill>
                  <a:srgbClr val="007DBB"/>
                </a:solidFill>
                <a:latin typeface="Tenorite" panose="00000500000000000000" pitchFamily="2" charset="0"/>
                <a:cs typeface="Helvetica" panose="020B0604020202020204" pitchFamily="34" charset="0"/>
              </a:defRPr>
            </a:lvl2pPr>
            <a:lvl3pPr marL="914400" indent="0">
              <a:lnSpc>
                <a:spcPct val="110000"/>
              </a:lnSpc>
              <a:buNone/>
              <a:defRPr sz="3600" b="1">
                <a:solidFill>
                  <a:srgbClr val="007DBB"/>
                </a:solidFill>
                <a:latin typeface="Tenorite" panose="00000500000000000000" pitchFamily="2" charset="0"/>
                <a:cs typeface="Helvetica" panose="020B0604020202020204" pitchFamily="34" charset="0"/>
              </a:defRPr>
            </a:lvl3pPr>
            <a:lvl4pPr marL="1371600" indent="0">
              <a:lnSpc>
                <a:spcPct val="110000"/>
              </a:lnSpc>
              <a:buNone/>
              <a:defRPr sz="3600" b="1">
                <a:solidFill>
                  <a:srgbClr val="007DBB"/>
                </a:solidFill>
                <a:latin typeface="Tenorite" panose="00000500000000000000" pitchFamily="2" charset="0"/>
                <a:cs typeface="Helvetica" panose="020B0604020202020204" pitchFamily="34" charset="0"/>
              </a:defRPr>
            </a:lvl4pPr>
            <a:lvl5pPr marL="1828800" indent="0">
              <a:lnSpc>
                <a:spcPct val="110000"/>
              </a:lnSpc>
              <a:buNone/>
              <a:defRPr sz="3600" b="1">
                <a:solidFill>
                  <a:srgbClr val="007DBB"/>
                </a:solidFill>
                <a:latin typeface="Tenorite" panose="00000500000000000000" pitchFamily="2" charset="0"/>
                <a:cs typeface="Helvetica"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B230743C-8D35-4D62-9118-28C8C56225A7}"/>
              </a:ext>
            </a:extLst>
          </p:cNvPr>
          <p:cNvSpPr txBox="1"/>
          <p:nvPr/>
        </p:nvSpPr>
        <p:spPr>
          <a:xfrm>
            <a:off x="9163050" y="3618142"/>
            <a:ext cx="704850" cy="2554545"/>
          </a:xfrm>
          <a:prstGeom prst="rect">
            <a:avLst/>
          </a:prstGeom>
          <a:noFill/>
        </p:spPr>
        <p:txBody>
          <a:bodyPr wrap="square" rtlCol="0">
            <a:spAutoFit/>
          </a:bodyPr>
          <a:lstStyle/>
          <a:p>
            <a:r>
              <a:rPr lang="en-US" sz="16000">
                <a:solidFill>
                  <a:srgbClr val="757575"/>
                </a:solidFill>
                <a:latin typeface="Arial" panose="020B0604020202020204" pitchFamily="34" charset="0"/>
                <a:cs typeface="Arial" panose="020B0604020202020204" pitchFamily="34" charset="0"/>
              </a:rPr>
              <a:t>”</a:t>
            </a:r>
          </a:p>
        </p:txBody>
      </p:sp>
      <p:sp>
        <p:nvSpPr>
          <p:cNvPr id="12" name="Date Placeholder 2">
            <a:extLst>
              <a:ext uri="{FF2B5EF4-FFF2-40B4-BE49-F238E27FC236}">
                <a16:creationId xmlns:a16="http://schemas.microsoft.com/office/drawing/2014/main" id="{FB905048-71F7-3DA0-3131-3676F440B3BA}"/>
              </a:ext>
            </a:extLst>
          </p:cNvPr>
          <p:cNvSpPr>
            <a:spLocks noGrp="1"/>
          </p:cNvSpPr>
          <p:nvPr>
            <p:ph type="dt" sz="half" idx="15"/>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3" name="Slide Number Placeholder 3">
            <a:extLst>
              <a:ext uri="{FF2B5EF4-FFF2-40B4-BE49-F238E27FC236}">
                <a16:creationId xmlns:a16="http://schemas.microsoft.com/office/drawing/2014/main" id="{3B9BC9D4-C0D9-BF6D-947E-255FF490F328}"/>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577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1625-00D3-E9B5-11DC-3EAC9CCE8D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9F0451-F813-FAB9-BFEE-B7CA66B3BD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D8D0B-4EFE-14FC-E4EB-652ED9ABB2CA}"/>
              </a:ext>
            </a:extLst>
          </p:cNvPr>
          <p:cNvSpPr>
            <a:spLocks noGrp="1"/>
          </p:cNvSpPr>
          <p:nvPr>
            <p:ph type="dt" sz="half" idx="10"/>
          </p:nvPr>
        </p:nvSpPr>
        <p:spPr/>
        <p:txBody>
          <a:bodyPr/>
          <a:lstStyle/>
          <a:p>
            <a:fld id="{F4AFD277-A9F6-4AF0-8455-45EB05982403}" type="datetimeFigureOut">
              <a:rPr lang="en-US" smtClean="0"/>
              <a:t>4/9/2025</a:t>
            </a:fld>
            <a:endParaRPr lang="en-US"/>
          </a:p>
        </p:txBody>
      </p:sp>
      <p:sp>
        <p:nvSpPr>
          <p:cNvPr id="5" name="Footer Placeholder 4">
            <a:extLst>
              <a:ext uri="{FF2B5EF4-FFF2-40B4-BE49-F238E27FC236}">
                <a16:creationId xmlns:a16="http://schemas.microsoft.com/office/drawing/2014/main" id="{73B26A5F-BA6D-4117-FD93-398978483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EF727-9610-3E37-0466-87C7556DFBAA}"/>
              </a:ext>
            </a:extLst>
          </p:cNvPr>
          <p:cNvSpPr>
            <a:spLocks noGrp="1"/>
          </p:cNvSpPr>
          <p:nvPr>
            <p:ph type="sldNum" sz="quarter" idx="12"/>
          </p:nvPr>
        </p:nvSpPr>
        <p:spPr/>
        <p:txBody>
          <a:bodyPr/>
          <a:lstStyle/>
          <a:p>
            <a:fld id="{FCE2529C-A556-4FAE-BEF1-E40F66EB39EB}" type="slidenum">
              <a:rPr lang="en-US" smtClean="0"/>
              <a:t>‹#›</a:t>
            </a:fld>
            <a:endParaRPr lang="en-US"/>
          </a:p>
        </p:txBody>
      </p:sp>
    </p:spTree>
    <p:extLst>
      <p:ext uri="{BB962C8B-B14F-4D97-AF65-F5344CB8AC3E}">
        <p14:creationId xmlns:p14="http://schemas.microsoft.com/office/powerpoint/2010/main" val="10930216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24682"/>
            <a:ext cx="10363200" cy="656770"/>
          </a:xfrm>
        </p:spPr>
        <p:txBody>
          <a:bodyPr anchor="t">
            <a:noAutofit/>
          </a:bodyPr>
          <a:lstStyle>
            <a:lvl1pPr algn="l">
              <a:defRPr sz="4000" b="1" i="0" cap="all"/>
            </a:lvl1pPr>
          </a:lstStyle>
          <a:p>
            <a:r>
              <a:rPr lang="en-US"/>
              <a:t>Click to Insert TITLE</a:t>
            </a:r>
            <a:br>
              <a:rPr lang="en-US"/>
            </a:br>
            <a:br>
              <a:rPr lang="en-US"/>
            </a:br>
            <a:br>
              <a:rPr lang="en-US"/>
            </a:br>
            <a:endParaRPr lang="en-US"/>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Month Day, Year </a:t>
            </a:r>
            <a:r>
              <a:rPr kumimoji="0" lang="en-US" sz="20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t>| Location</a:t>
            </a:r>
            <a:endParaRPr lang="en-US"/>
          </a:p>
        </p:txBody>
      </p:sp>
      <p:sp>
        <p:nvSpPr>
          <p:cNvPr id="10" name="TextBox 9"/>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1" name="Content Placeholder 10">
            <a:extLst>
              <a:ext uri="{FF2B5EF4-FFF2-40B4-BE49-F238E27FC236}">
                <a16:creationId xmlns:a16="http://schemas.microsoft.com/office/drawing/2014/main" id="{705F0D62-E5D0-43D4-A243-AD6D82EB9F44}"/>
              </a:ext>
            </a:extLst>
          </p:cNvPr>
          <p:cNvSpPr>
            <a:spLocks noGrp="1"/>
          </p:cNvSpPr>
          <p:nvPr>
            <p:ph sz="quarter" idx="10" hasCustomPrompt="1"/>
          </p:nvPr>
        </p:nvSpPr>
        <p:spPr>
          <a:xfrm>
            <a:off x="963084" y="5099235"/>
            <a:ext cx="10363200" cy="656770"/>
          </a:xfrm>
        </p:spPr>
        <p:txBody>
          <a:bodyPr/>
          <a:lstStyle>
            <a:lvl1pPr marL="0" indent="0">
              <a:buNone/>
              <a:defRPr i="1"/>
            </a:lvl1pPr>
          </a:lstStyle>
          <a:p>
            <a:pPr lvl="0"/>
            <a:r>
              <a:rPr lang="en-US"/>
              <a:t>CLICK TO INSERT TITLE</a:t>
            </a:r>
          </a:p>
        </p:txBody>
      </p:sp>
      <p:sp>
        <p:nvSpPr>
          <p:cNvPr id="4" name="TextBox 3">
            <a:extLst>
              <a:ext uri="{FF2B5EF4-FFF2-40B4-BE49-F238E27FC236}">
                <a16:creationId xmlns:a16="http://schemas.microsoft.com/office/drawing/2014/main" id="{49591523-4FAB-070B-9143-E8273C72AB24}"/>
              </a:ext>
            </a:extLst>
          </p:cNvPr>
          <p:cNvSpPr txBox="1"/>
          <p:nvPr userDrawn="1"/>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Tree>
    <p:extLst>
      <p:ext uri="{BB962C8B-B14F-4D97-AF65-F5344CB8AC3E}">
        <p14:creationId xmlns:p14="http://schemas.microsoft.com/office/powerpoint/2010/main" val="33360920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9" name="TextBox 8"/>
          <p:cNvSpPr txBox="1"/>
          <p:nvPr/>
        </p:nvSpPr>
        <p:spPr>
          <a:xfrm>
            <a:off x="11521378" y="6409773"/>
            <a:ext cx="372218" cy="276999"/>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067E6-6582-4AD4-8521-F7089C370E58}" type="slidenum">
              <a:rPr kumimoji="0" lang="en-US" sz="1200" b="0" i="0" u="none" strike="noStrike" kern="1200" cap="none" spc="0" normalizeH="0" baseline="0" noProof="0" smtClean="0">
                <a:ln>
                  <a:noFill/>
                </a:ln>
                <a:solidFill>
                  <a:schemeClr val="tx1"/>
                </a:solidFill>
                <a:effectLst/>
                <a:uLnTx/>
                <a:uFillTx/>
                <a:latin typeface="Helvetica"/>
                <a:ea typeface="+mn-e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solidFill>
              <a:effectLst/>
              <a:uLnTx/>
              <a:uFillTx/>
              <a:latin typeface="Helvetica"/>
              <a:ea typeface="+mn-ea"/>
              <a:cs typeface="Helvetica"/>
            </a:endParaRPr>
          </a:p>
        </p:txBody>
      </p:sp>
      <p:sp>
        <p:nvSpPr>
          <p:cNvPr id="16" name="Title 15">
            <a:extLst>
              <a:ext uri="{FF2B5EF4-FFF2-40B4-BE49-F238E27FC236}">
                <a16:creationId xmlns:a16="http://schemas.microsoft.com/office/drawing/2014/main" id="{E236F9EF-13EB-4E1C-905E-2276C778D418}"/>
              </a:ext>
            </a:extLst>
          </p:cNvPr>
          <p:cNvSpPr>
            <a:spLocks noGrp="1"/>
          </p:cNvSpPr>
          <p:nvPr>
            <p:ph type="title" hasCustomPrompt="1"/>
          </p:nvPr>
        </p:nvSpPr>
        <p:spPr>
          <a:xfrm>
            <a:off x="609600" y="152375"/>
            <a:ext cx="10523456" cy="988268"/>
          </a:xfrm>
        </p:spPr>
        <p:txBody>
          <a:bodyPr/>
          <a:lstStyle>
            <a:lvl1pPr>
              <a:defRPr/>
            </a:lvl1pPr>
          </a:lstStyle>
          <a:p>
            <a:r>
              <a:rPr lang="en-US"/>
              <a:t>Agenda</a:t>
            </a:r>
          </a:p>
        </p:txBody>
      </p:sp>
      <p:sp>
        <p:nvSpPr>
          <p:cNvPr id="18" name="Text Placeholder 17">
            <a:extLst>
              <a:ext uri="{FF2B5EF4-FFF2-40B4-BE49-F238E27FC236}">
                <a16:creationId xmlns:a16="http://schemas.microsoft.com/office/drawing/2014/main" id="{286A5AB7-240D-43B7-9655-1204B6FE1644}"/>
              </a:ext>
            </a:extLst>
          </p:cNvPr>
          <p:cNvSpPr>
            <a:spLocks noGrp="1"/>
          </p:cNvSpPr>
          <p:nvPr>
            <p:ph type="body" sz="quarter" idx="10"/>
          </p:nvPr>
        </p:nvSpPr>
        <p:spPr>
          <a:xfrm>
            <a:off x="609600" y="1417638"/>
            <a:ext cx="10972800" cy="4643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184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image" Target="../media/image8.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theme" Target="../theme/theme10.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image" Target="../media/image1.jpe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1.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jpe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1.jpe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7.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jpe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8.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image" Target="../media/image1.jpeg"/><Relationship Id="rId5" Type="http://schemas.openxmlformats.org/officeDocument/2006/relationships/slideLayout" Target="../slideLayouts/slideLayout79.xml"/><Relationship Id="rId10"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247601489"/>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787" r:id="rId11"/>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2">
            <a:extLst>
              <a:ext uri="{FF2B5EF4-FFF2-40B4-BE49-F238E27FC236}">
                <a16:creationId xmlns:a16="http://schemas.microsoft.com/office/drawing/2014/main" id="{6EA659AA-5B3A-8017-1227-4A0D22F0473C}"/>
              </a:ext>
            </a:extLst>
          </p:cNvPr>
          <p:cNvSpPr>
            <a:spLocks noGrp="1"/>
          </p:cNvSpPr>
          <p:nvPr>
            <p:ph type="dt" sz="half" idx="2"/>
          </p:nvPr>
        </p:nvSpPr>
        <p:spPr>
          <a:xfrm>
            <a:off x="381004" y="6390366"/>
            <a:ext cx="2743200" cy="365125"/>
          </a:xfrm>
          <a:prstGeom prst="rect">
            <a:avLst/>
          </a:prstGeom>
        </p:spPr>
        <p:txBody>
          <a:bodyPr/>
          <a:lstStyle/>
          <a:p>
            <a:fld id="{846CE7D5-CF57-46EF-B807-FDD0502418D4}" type="datetimeFigureOut">
              <a:rPr lang="en-US" smtClean="0"/>
              <a:t>4/9/2025</a:t>
            </a:fld>
            <a:endParaRPr lang="en-US"/>
          </a:p>
        </p:txBody>
      </p:sp>
      <p:sp>
        <p:nvSpPr>
          <p:cNvPr id="15" name="Slide Number Placeholder 3">
            <a:extLst>
              <a:ext uri="{FF2B5EF4-FFF2-40B4-BE49-F238E27FC236}">
                <a16:creationId xmlns:a16="http://schemas.microsoft.com/office/drawing/2014/main" id="{BE49F1FD-74E9-787F-2675-10616FF52E99}"/>
              </a:ext>
            </a:extLst>
          </p:cNvPr>
          <p:cNvSpPr>
            <a:spLocks noGrp="1"/>
          </p:cNvSpPr>
          <p:nvPr>
            <p:ph type="sldNum" sz="quarter" idx="4"/>
          </p:nvPr>
        </p:nvSpPr>
        <p:spPr>
          <a:xfrm>
            <a:off x="9010650" y="6390367"/>
            <a:ext cx="2743200" cy="365125"/>
          </a:xfrm>
          <a:prstGeom prst="rect">
            <a:avLst/>
          </a:prstGeom>
        </p:spPr>
        <p:txBody>
          <a:bodyPr/>
          <a:lstStyle/>
          <a:p>
            <a:fld id="{330EA680-D336-4FF7-8B7A-9848BB0A1C32}" type="slidenum">
              <a:rPr lang="en-US" smtClean="0"/>
              <a:t>‹#›</a:t>
            </a:fld>
            <a:endParaRPr lang="en-US"/>
          </a:p>
        </p:txBody>
      </p:sp>
      <p:pic>
        <p:nvPicPr>
          <p:cNvPr id="16" name="Picture 15">
            <a:extLst>
              <a:ext uri="{FF2B5EF4-FFF2-40B4-BE49-F238E27FC236}">
                <a16:creationId xmlns:a16="http://schemas.microsoft.com/office/drawing/2014/main" id="{4703AFED-F593-9F95-F898-D042347269D6}"/>
              </a:ext>
            </a:extLst>
          </p:cNvPr>
          <p:cNvPicPr>
            <a:picLocks noChangeAspect="1"/>
          </p:cNvPicPr>
          <p:nvPr userDrawn="1"/>
        </p:nvPicPr>
        <p:blipFill>
          <a:blip r:embed="rId16"/>
          <a:stretch>
            <a:fillRect/>
          </a:stretch>
        </p:blipFill>
        <p:spPr>
          <a:xfrm>
            <a:off x="381000" y="6330441"/>
            <a:ext cx="11382374" cy="80930"/>
          </a:xfrm>
          <a:prstGeom prst="rect">
            <a:avLst/>
          </a:prstGeom>
        </p:spPr>
      </p:pic>
    </p:spTree>
    <p:extLst>
      <p:ext uri="{BB962C8B-B14F-4D97-AF65-F5344CB8AC3E}">
        <p14:creationId xmlns:p14="http://schemas.microsoft.com/office/powerpoint/2010/main" val="428062159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xStyles>
    <p:titleStyle>
      <a:lvl1pPr algn="l" defTabSz="914400" rtl="0" eaLnBrk="1" latinLnBrk="0" hangingPunct="1">
        <a:lnSpc>
          <a:spcPct val="90000"/>
        </a:lnSpc>
        <a:spcBef>
          <a:spcPct val="0"/>
        </a:spcBef>
        <a:buNone/>
        <a:defRPr sz="3600" b="1" kern="1200">
          <a:solidFill>
            <a:srgbClr val="222C67"/>
          </a:solidFill>
          <a:latin typeface="Avenir Next LT Pro" panose="020B05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3200" kern="1200">
          <a:solidFill>
            <a:schemeClr val="tx1"/>
          </a:solidFill>
          <a:latin typeface="Tenorite" panose="00000500000000000000" pitchFamily="2" charset="0"/>
          <a:ea typeface="+mn-ea"/>
          <a:cs typeface="Helvetica"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800" kern="1200">
          <a:solidFill>
            <a:schemeClr val="tx1"/>
          </a:solidFill>
          <a:latin typeface="Tenorite" panose="00000500000000000000" pitchFamily="2" charset="0"/>
          <a:ea typeface="+mn-ea"/>
          <a:cs typeface="Helvetica"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Tenorite" panose="00000500000000000000" pitchFamily="2" charset="0"/>
          <a:ea typeface="+mn-ea"/>
          <a:cs typeface="Helvetica"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Tenorite" panose="00000500000000000000" pitchFamily="2" charset="0"/>
          <a:ea typeface="+mn-ea"/>
          <a:cs typeface="Helvetica"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Tenorite" panose="00000500000000000000" pitchFamily="2"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fld id="{9B91F868-7C19-4476-BCF9-00826F4D553B}" type="slidenum">
              <a:rPr lang="en-US" smtClean="0"/>
              <a:t>‹#›</a:t>
            </a:fld>
            <a:endParaRPr lang="en-US"/>
          </a:p>
        </p:txBody>
      </p:sp>
      <p:sp>
        <p:nvSpPr>
          <p:cNvPr id="7" name="Rectangle 6"/>
          <p:cNvSpPr/>
          <p:nvPr/>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89447471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p:nvPr userDrawn="1"/>
        </p:nvSpPr>
        <p:spPr bwMode="auto">
          <a:xfrm>
            <a:off x="0" y="0"/>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sp>
        <p:nvSpPr>
          <p:cNvPr id="12" name="Title Placeholder 1"/>
          <p:cNvSpPr>
            <a:spLocks noGrp="1"/>
          </p:cNvSpPr>
          <p:nvPr>
            <p:ph type="title"/>
          </p:nvPr>
        </p:nvSpPr>
        <p:spPr>
          <a:xfrm>
            <a:off x="4782889" y="787245"/>
            <a:ext cx="6770680" cy="433150"/>
          </a:xfrm>
          <a:prstGeom prst="rect">
            <a:avLst/>
          </a:prstGeom>
        </p:spPr>
        <p:txBody>
          <a:bodyPr vert="horz" lIns="0" tIns="0" rIns="0" bIns="0" rtlCol="0" anchor="b">
            <a:noAutofit/>
          </a:bodyPr>
          <a:lstStyle/>
          <a:p>
            <a:r>
              <a:rPr lang="en-US"/>
              <a:t>Click to edit Master title style</a:t>
            </a:r>
          </a:p>
        </p:txBody>
      </p:sp>
      <p:sp>
        <p:nvSpPr>
          <p:cNvPr id="13" name="Text Placeholder 2"/>
          <p:cNvSpPr>
            <a:spLocks noGrp="1"/>
          </p:cNvSpPr>
          <p:nvPr>
            <p:ph type="body" idx="1"/>
          </p:nvPr>
        </p:nvSpPr>
        <p:spPr>
          <a:xfrm>
            <a:off x="4782890" y="1371600"/>
            <a:ext cx="6770678" cy="4626943"/>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10" name="Slide Number Placeholder 15"/>
          <p:cNvSpPr>
            <a:spLocks noGrp="1"/>
          </p:cNvSpPr>
          <p:nvPr>
            <p:ph type="sldNum" sz="quarter" idx="4"/>
          </p:nvPr>
        </p:nvSpPr>
        <p:spPr>
          <a:xfrm>
            <a:off x="11092070" y="6400800"/>
            <a:ext cx="461498"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11"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1100" i="1">
                <a:solidFill>
                  <a:schemeClr val="tx1"/>
                </a:solidFill>
                <a:latin typeface="Georgia" charset="0"/>
                <a:ea typeface="Georgia" charset="0"/>
                <a:cs typeface="Georgia" charset="0"/>
              </a:defRPr>
            </a:lvl1pPr>
          </a:lstStyle>
          <a:p>
            <a:r>
              <a:rPr lang="en-US"/>
              <a:t>CDER Division of Applied Regulatory Science (DARS)</a:t>
            </a:r>
          </a:p>
        </p:txBody>
      </p:sp>
      <p:sp>
        <p:nvSpPr>
          <p:cNvPr id="15" name="Date Placeholder 3"/>
          <p:cNvSpPr>
            <a:spLocks noGrp="1"/>
          </p:cNvSpPr>
          <p:nvPr>
            <p:ph type="dt" sz="half" idx="2"/>
          </p:nvPr>
        </p:nvSpPr>
        <p:spPr>
          <a:xfrm>
            <a:off x="686648" y="6446663"/>
            <a:ext cx="828339" cy="365125"/>
          </a:xfrm>
          <a:prstGeom prst="rect">
            <a:avLst/>
          </a:prstGeom>
        </p:spPr>
        <p:txBody>
          <a:bodyPr vert="horz" lIns="0" tIns="0" rIns="0" bIns="0" rtlCol="0" anchor="ctr"/>
          <a:lstStyle>
            <a:lvl1pPr algn="l">
              <a:defRPr sz="1000">
                <a:solidFill>
                  <a:schemeClr val="tx1">
                    <a:lumMod val="50000"/>
                    <a:lumOff val="50000"/>
                  </a:schemeClr>
                </a:solidFill>
              </a:defRPr>
            </a:lvl1pPr>
          </a:lstStyle>
          <a:p>
            <a:fld id="{EACF4BF1-1F51-4942-AFF5-CA5E0AC665B9}" type="datetime1">
              <a:rPr lang="en-US" smtClean="0"/>
              <a:pPr/>
              <a:t>4/9/2025</a:t>
            </a:fld>
            <a:endParaRPr lang="en-US"/>
          </a:p>
        </p:txBody>
      </p:sp>
      <p:cxnSp>
        <p:nvCxnSpPr>
          <p:cNvPr id="14" name="Straight Connector 13">
            <a:extLst>
              <a:ext uri="{C183D7F6-B498-43B3-948B-1728B52AA6E4}">
                <adec:decorative xmlns:adec="http://schemas.microsoft.com/office/drawing/2017/decorative" val="1"/>
              </a:ext>
            </a:extLst>
          </p:cNvPr>
          <p:cNvCxnSpPr/>
          <p:nvPr userDrawn="1"/>
        </p:nvCxnSpPr>
        <p:spPr>
          <a:xfrm>
            <a:off x="4782889" y="6400451"/>
            <a:ext cx="67706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A3F1ACE-8036-4D71-9CD6-BA979905CEBD}"/>
              </a:ext>
            </a:extLst>
          </p:cNvPr>
          <p:cNvPicPr>
            <a:picLocks noChangeAspect="1"/>
          </p:cNvPicPr>
          <p:nvPr userDrawn="1"/>
        </p:nvPicPr>
        <p:blipFill>
          <a:blip r:embed="rId15"/>
          <a:stretch>
            <a:fillRect/>
          </a:stretch>
        </p:blipFill>
        <p:spPr>
          <a:xfrm>
            <a:off x="8698689" y="35632"/>
            <a:ext cx="3493311" cy="725487"/>
          </a:xfrm>
          <a:prstGeom prst="rect">
            <a:avLst/>
          </a:prstGeom>
        </p:spPr>
      </p:pic>
    </p:spTree>
    <p:extLst>
      <p:ext uri="{BB962C8B-B14F-4D97-AF65-F5344CB8AC3E}">
        <p14:creationId xmlns:p14="http://schemas.microsoft.com/office/powerpoint/2010/main" val="2904630615"/>
      </p:ext>
    </p:extLst>
  </p:cSld>
  <p:clrMap bg1="lt1" tx1="dk1" bg2="lt2" tx2="dk2" accent1="accent1" accent2="accent2" accent3="accent3" accent4="accent4" accent5="accent5" accent6="accent6" hlink="hlink" folHlink="folHlink"/>
  <p:sldLayoutIdLst>
    <p:sldLayoutId id="2147483828"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hdr="0" dt="0"/>
  <p:txStyles>
    <p:titleStyle>
      <a:lvl1pPr algn="l" defTabSz="914400" rtl="0" eaLnBrk="1" latinLnBrk="0" hangingPunct="1">
        <a:lnSpc>
          <a:spcPct val="90000"/>
        </a:lnSpc>
        <a:spcBef>
          <a:spcPct val="0"/>
        </a:spcBef>
        <a:buNone/>
        <a:defRPr sz="2400" kern="1200" cap="all" spc="100" baseline="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600"/>
        </a:spcBef>
        <a:buFont typeface="Arial" charset="0"/>
        <a:buChar char="•"/>
        <a:defRPr sz="1400" i="0" kern="1200">
          <a:solidFill>
            <a:schemeClr val="tx1"/>
          </a:solidFill>
          <a:latin typeface="+mn-lt"/>
          <a:ea typeface="Georgia" panose="02040502050405020303" pitchFamily="18" charset="0"/>
          <a:cs typeface="Calibri" charset="0"/>
        </a:defRPr>
      </a:lvl1pPr>
      <a:lvl2pPr marL="365760" marR="0" indent="-182880" algn="l" defTabSz="914400" rtl="0" eaLnBrk="1" fontAlgn="auto" latinLnBrk="0" hangingPunct="1">
        <a:lnSpc>
          <a:spcPct val="100000"/>
        </a:lnSpc>
        <a:spcBef>
          <a:spcPts val="0"/>
        </a:spcBef>
        <a:spcAft>
          <a:spcPts val="0"/>
        </a:spcAft>
        <a:buClrTx/>
        <a:buSzTx/>
        <a:buFont typeface="LucidaGrande" charset="0"/>
        <a:buChar char="-"/>
        <a:tabLst/>
        <a:defRPr sz="1400" i="0" kern="1200" cap="none" spc="0" baseline="0">
          <a:solidFill>
            <a:schemeClr val="tx1"/>
          </a:solidFill>
          <a:latin typeface="+mn-lt"/>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400" i="0" kern="1200" baseline="0">
          <a:solidFill>
            <a:schemeClr val="tx1"/>
          </a:solidFill>
          <a:latin typeface="+mn-lt"/>
          <a:ea typeface="Calibri" charset="0"/>
          <a:cs typeface="Calibri" charset="0"/>
        </a:defRPr>
      </a:lvl3pPr>
      <a:lvl4pPr marL="0" indent="0" algn="l" defTabSz="914400" rtl="0" eaLnBrk="1" latinLnBrk="0" hangingPunct="1">
        <a:lnSpc>
          <a:spcPct val="100000"/>
        </a:lnSpc>
        <a:spcBef>
          <a:spcPts val="1800"/>
        </a:spcBef>
        <a:spcAft>
          <a:spcPts val="0"/>
        </a:spcAft>
        <a:buFont typeface="LucidaGrande" charset="0"/>
        <a:buNone/>
        <a:tabLst/>
        <a:defRPr sz="1600" b="1" i="0" kern="1200" cap="all" spc="100" baseline="0">
          <a:solidFill>
            <a:schemeClr val="accent2"/>
          </a:solidFill>
          <a:latin typeface="+mj-lt"/>
          <a:ea typeface="Calibri" charset="0"/>
          <a:cs typeface="Calibri" charset="0"/>
        </a:defRPr>
      </a:lvl4pPr>
      <a:lvl5pPr marL="0" indent="0" algn="l" defTabSz="914400" rtl="0" eaLnBrk="1" latinLnBrk="0" hangingPunct="1">
        <a:lnSpc>
          <a:spcPct val="100000"/>
        </a:lnSpc>
        <a:spcBef>
          <a:spcPts val="600"/>
        </a:spcBef>
        <a:spcAft>
          <a:spcPts val="600"/>
        </a:spcAft>
        <a:buFont typeface="Arial"/>
        <a:buNone/>
        <a:tabLst/>
        <a:defRPr sz="1400" i="1" kern="1200" baseline="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800"/>
        </a:spcBef>
        <a:buFont typeface="Arial"/>
        <a:buNone/>
        <a:defRPr sz="1000" i="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161040197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97DD-885A-4A03-B920-C3D2E310AA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9A8F33-76A3-4931-A745-88938A4667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A7012-0C2C-45EB-AF12-BD0C95810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5BC0C-8138-4D62-95B5-F52C01918C54}" type="datetimeFigureOut">
              <a:rPr lang="en-US" smtClean="0"/>
              <a:t>4/9/2025</a:t>
            </a:fld>
            <a:endParaRPr lang="en-US"/>
          </a:p>
        </p:txBody>
      </p:sp>
      <p:sp>
        <p:nvSpPr>
          <p:cNvPr id="5" name="Footer Placeholder 4">
            <a:extLst>
              <a:ext uri="{FF2B5EF4-FFF2-40B4-BE49-F238E27FC236}">
                <a16:creationId xmlns:a16="http://schemas.microsoft.com/office/drawing/2014/main" id="{9ED69129-3E43-4AB5-886D-1836F4712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F4DEF9-293B-473D-BC1B-4B120ADB35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E7A7E-0E96-4D99-9F10-7E8331C6801A}" type="slidenum">
              <a:rPr lang="en-US" smtClean="0"/>
              <a:t>‹#›</a:t>
            </a:fld>
            <a:endParaRPr lang="en-US"/>
          </a:p>
        </p:txBody>
      </p:sp>
      <p:sp>
        <p:nvSpPr>
          <p:cNvPr id="7" name="Rectangle 6">
            <a:extLst>
              <a:ext uri="{FF2B5EF4-FFF2-40B4-BE49-F238E27FC236}">
                <a16:creationId xmlns:a16="http://schemas.microsoft.com/office/drawing/2014/main" id="{A37A18BE-0392-46E4-8614-DB00E97C97F1}"/>
              </a:ext>
            </a:extLst>
          </p:cNvPr>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pic>
        <p:nvPicPr>
          <p:cNvPr id="8" name="Picture 7" descr="FDA_FullColor_Monogram.jpg">
            <a:extLst>
              <a:ext uri="{FF2B5EF4-FFF2-40B4-BE49-F238E27FC236}">
                <a16:creationId xmlns:a16="http://schemas.microsoft.com/office/drawing/2014/main" id="{89B38375-2BC2-498A-B2DA-456155D2DC6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
        <p:nvSpPr>
          <p:cNvPr id="9" name="Slide Number Placeholder 5">
            <a:extLst>
              <a:ext uri="{FF2B5EF4-FFF2-40B4-BE49-F238E27FC236}">
                <a16:creationId xmlns:a16="http://schemas.microsoft.com/office/drawing/2014/main" id="{8151E72E-90C4-4968-ADA5-6DF45AA8D107}"/>
              </a:ext>
            </a:extLst>
          </p:cNvPr>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fld id="{7D871F5F-C8AF-484B-B19A-A0CBCE8C7764}" type="slidenum">
              <a:rPr lang="en-US" smtClean="0"/>
              <a:pPr defTabSz="457200">
                <a:defRPr/>
              </a:pPr>
              <a:t>‹#›</a:t>
            </a:fld>
            <a:endParaRPr lang="en-US"/>
          </a:p>
        </p:txBody>
      </p:sp>
    </p:spTree>
    <p:extLst>
      <p:ext uri="{BB962C8B-B14F-4D97-AF65-F5344CB8AC3E}">
        <p14:creationId xmlns:p14="http://schemas.microsoft.com/office/powerpoint/2010/main" val="12601545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a:extLst>
              <a:ext uri="{FF2B5EF4-FFF2-40B4-BE49-F238E27FC236}">
                <a16:creationId xmlns:a16="http://schemas.microsoft.com/office/drawing/2014/main" id="{D47FE28C-EE70-4128-979C-6A2D460BE3F1}"/>
              </a:ext>
            </a:extLst>
          </p:cNvPr>
          <p:cNvSpPr>
            <a:spLocks noGrp="1"/>
          </p:cNvSpPr>
          <p:nvPr>
            <p:ph type="title"/>
          </p:nvPr>
        </p:nvSpPr>
        <p:spPr bwMode="auto">
          <a:xfrm>
            <a:off x="838204" y="365128"/>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Text Placeholder 2">
            <a:extLst>
              <a:ext uri="{FF2B5EF4-FFF2-40B4-BE49-F238E27FC236}">
                <a16:creationId xmlns:a16="http://schemas.microsoft.com/office/drawing/2014/main" id="{C94E2C25-4B1C-4796-BA6D-D9148EF9D305}"/>
              </a:ext>
            </a:extLst>
          </p:cNvPr>
          <p:cNvSpPr>
            <a:spLocks noGrp="1"/>
          </p:cNvSpPr>
          <p:nvPr>
            <p:ph type="body" idx="1"/>
          </p:nvPr>
        </p:nvSpPr>
        <p:spPr bwMode="auto">
          <a:xfrm>
            <a:off x="838204"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ECEB661-BD48-4597-8C82-F4A693E5A157}"/>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defTabSz="342900">
              <a:defRPr sz="900">
                <a:solidFill>
                  <a:schemeClr val="accent3"/>
                </a:solidFill>
              </a:defRPr>
            </a:lvl1pPr>
          </a:lstStyle>
          <a:p>
            <a:fld id="{9AEA8475-2D98-4630-AE58-89B17CC681EE}" type="datetime1">
              <a:rPr lang="en-US" smtClean="0"/>
              <a:t>4/9/2025</a:t>
            </a:fld>
            <a:endParaRPr lang="en-US"/>
          </a:p>
        </p:txBody>
      </p:sp>
      <p:sp>
        <p:nvSpPr>
          <p:cNvPr id="5" name="Footer Placeholder 4">
            <a:extLst>
              <a:ext uri="{FF2B5EF4-FFF2-40B4-BE49-F238E27FC236}">
                <a16:creationId xmlns:a16="http://schemas.microsoft.com/office/drawing/2014/main" id="{ADB6C62C-D654-43ED-8190-A4AF73B9A3A8}"/>
              </a:ext>
            </a:extLst>
          </p:cNvPr>
          <p:cNvSpPr>
            <a:spLocks noGrp="1"/>
          </p:cNvSpPr>
          <p:nvPr>
            <p:ph type="ftr" sz="quarter" idx="3"/>
          </p:nvPr>
        </p:nvSpPr>
        <p:spPr>
          <a:xfrm>
            <a:off x="4038604" y="6356354"/>
            <a:ext cx="4114800" cy="365125"/>
          </a:xfrm>
          <a:prstGeom prst="rect">
            <a:avLst/>
          </a:prstGeom>
        </p:spPr>
        <p:txBody>
          <a:bodyPr vert="horz" lIns="91440" tIns="45720" rIns="91440" bIns="45720" rtlCol="0" anchor="ctr"/>
          <a:lstStyle>
            <a:lvl1pPr algn="ctr" defTabSz="342900">
              <a:defRPr sz="900">
                <a:solidFill>
                  <a:schemeClr val="accent3"/>
                </a:solidFill>
              </a:defRPr>
            </a:lvl1pPr>
          </a:lstStyle>
          <a:p>
            <a:endParaRPr lang="en-US"/>
          </a:p>
        </p:txBody>
      </p:sp>
      <p:sp>
        <p:nvSpPr>
          <p:cNvPr id="9" name="TextBox 8">
            <a:extLst>
              <a:ext uri="{FF2B5EF4-FFF2-40B4-BE49-F238E27FC236}">
                <a16:creationId xmlns:a16="http://schemas.microsoft.com/office/drawing/2014/main" id="{FECD75F1-C439-4461-950C-609493BAD164}"/>
              </a:ext>
            </a:extLst>
          </p:cNvPr>
          <p:cNvSpPr txBox="1">
            <a:spLocks noChangeArrowheads="1"/>
          </p:cNvSpPr>
          <p:nvPr userDrawn="1"/>
        </p:nvSpPr>
        <p:spPr bwMode="auto">
          <a:xfrm>
            <a:off x="11521332" y="6410326"/>
            <a:ext cx="372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5613">
              <a:defRPr>
                <a:solidFill>
                  <a:schemeClr val="tx1"/>
                </a:solidFill>
                <a:latin typeface="Calibri" panose="020F0502020204030204" pitchFamily="34" charset="0"/>
                <a:cs typeface="Arial" panose="020B0604020202020204" pitchFamily="34" charset="0"/>
              </a:defRPr>
            </a:lvl1pPr>
            <a:lvl2pPr marL="742950" indent="-285750" defTabSz="455613">
              <a:defRPr>
                <a:solidFill>
                  <a:schemeClr val="tx1"/>
                </a:solidFill>
                <a:latin typeface="Calibri" panose="020F0502020204030204" pitchFamily="34" charset="0"/>
                <a:cs typeface="Arial" panose="020B0604020202020204" pitchFamily="34" charset="0"/>
              </a:defRPr>
            </a:lvl2pPr>
            <a:lvl3pPr marL="1143000" indent="-228600" defTabSz="455613">
              <a:defRPr>
                <a:solidFill>
                  <a:schemeClr val="tx1"/>
                </a:solidFill>
                <a:latin typeface="Calibri" panose="020F0502020204030204" pitchFamily="34" charset="0"/>
                <a:cs typeface="Arial" panose="020B0604020202020204" pitchFamily="34" charset="0"/>
              </a:defRPr>
            </a:lvl3pPr>
            <a:lvl4pPr marL="1600200" indent="-228600" defTabSz="455613">
              <a:defRPr>
                <a:solidFill>
                  <a:schemeClr val="tx1"/>
                </a:solidFill>
                <a:latin typeface="Calibri" panose="020F0502020204030204" pitchFamily="34" charset="0"/>
                <a:cs typeface="Arial" panose="020B0604020202020204" pitchFamily="34" charset="0"/>
              </a:defRPr>
            </a:lvl4pPr>
            <a:lvl5pPr marL="2057400" indent="-228600" defTabSz="455613">
              <a:defRPr>
                <a:solidFill>
                  <a:schemeClr val="tx1"/>
                </a:solidFill>
                <a:latin typeface="Calibri" panose="020F050202020403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defRPr/>
            </a:pPr>
            <a:fld id="{9D948283-2FD7-42C8-904B-19BDE60B94DD}" type="slidenum">
              <a:rPr lang="en-US" altLang="en-US" sz="1200" smtClean="0">
                <a:solidFill>
                  <a:srgbClr val="007CBA"/>
                </a:solidFill>
                <a:latin typeface="+mj-lt"/>
              </a:rPr>
              <a:pPr algn="r">
                <a:defRPr/>
              </a:pPr>
              <a:t>‹#›</a:t>
            </a:fld>
            <a:endParaRPr lang="en-US" altLang="en-US" sz="1200">
              <a:solidFill>
                <a:srgbClr val="007CBA"/>
              </a:solidFill>
              <a:latin typeface="+mj-lt"/>
            </a:endParaRPr>
          </a:p>
        </p:txBody>
      </p:sp>
    </p:spTree>
    <p:extLst>
      <p:ext uri="{BB962C8B-B14F-4D97-AF65-F5344CB8AC3E}">
        <p14:creationId xmlns:p14="http://schemas.microsoft.com/office/powerpoint/2010/main" val="224891154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hf sldNum="0" hdr="0" ftr="0" dt="0"/>
  <p:txStyles>
    <p:titleStyle>
      <a:lvl1pPr algn="l" defTabSz="912836"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2pPr>
      <a:lvl3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3pPr>
      <a:lvl4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4pPr>
      <a:lvl5pPr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5pPr>
      <a:lvl6pPr marL="457211"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6pPr>
      <a:lvl7pPr marL="914422"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7pPr>
      <a:lvl8pPr marL="1371635"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8pPr>
      <a:lvl9pPr marL="1828846" algn="l" defTabSz="912836" rtl="0" eaLnBrk="1" fontAlgn="base" hangingPunct="1">
        <a:lnSpc>
          <a:spcPct val="90000"/>
        </a:lnSpc>
        <a:spcBef>
          <a:spcPct val="0"/>
        </a:spcBef>
        <a:spcAft>
          <a:spcPct val="0"/>
        </a:spcAft>
        <a:defRPr sz="4400">
          <a:solidFill>
            <a:schemeClr val="tx1"/>
          </a:solidFill>
          <a:latin typeface="Century Gothic" panose="020B0502020202020204" pitchFamily="34" charset="0"/>
        </a:defRPr>
      </a:lvl9pPr>
    </p:titleStyle>
    <p:bodyStyle>
      <a:lvl1pPr marL="227020" indent="-227020" algn="l" defTabSz="912836" rtl="0" eaLnBrk="1" fontAlgn="base" hangingPunct="1">
        <a:lnSpc>
          <a:spcPct val="90000"/>
        </a:lnSpc>
        <a:spcBef>
          <a:spcPts val="1001"/>
        </a:spcBef>
        <a:spcAft>
          <a:spcPct val="0"/>
        </a:spcAft>
        <a:buFont typeface="Arial" panose="020B0604020202020204" pitchFamily="34" charset="0"/>
        <a:buChar char="•"/>
        <a:defRPr sz="2800" kern="1200">
          <a:solidFill>
            <a:schemeClr val="tx1"/>
          </a:solidFill>
          <a:latin typeface="+mn-lt"/>
          <a:ea typeface="+mn-ea"/>
          <a:cs typeface="+mn-cs"/>
        </a:defRPr>
      </a:lvl1pPr>
      <a:lvl2pPr marL="684231" indent="-227020" algn="l" defTabSz="912836"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1442" indent="-227020" algn="l" defTabSz="912836"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598653" indent="-227020" algn="l" defTabSz="912836"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5864" indent="-227020" algn="l" defTabSz="912836"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01"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99"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01"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99" rtl="0" eaLnBrk="1" latinLnBrk="0" hangingPunct="1">
        <a:defRPr sz="1801" kern="1200">
          <a:solidFill>
            <a:schemeClr val="tx1"/>
          </a:solidFill>
          <a:latin typeface="+mn-lt"/>
          <a:ea typeface="+mn-ea"/>
          <a:cs typeface="+mn-cs"/>
        </a:defRPr>
      </a:lvl1pPr>
      <a:lvl2pPr marL="457200" algn="l" defTabSz="914399" rtl="0" eaLnBrk="1" latinLnBrk="0" hangingPunct="1">
        <a:defRPr sz="1801" kern="1200">
          <a:solidFill>
            <a:schemeClr val="tx1"/>
          </a:solidFill>
          <a:latin typeface="+mn-lt"/>
          <a:ea typeface="+mn-ea"/>
          <a:cs typeface="+mn-cs"/>
        </a:defRPr>
      </a:lvl2pPr>
      <a:lvl3pPr marL="914399" algn="l" defTabSz="914399" rtl="0" eaLnBrk="1" latinLnBrk="0" hangingPunct="1">
        <a:defRPr sz="1801" kern="1200">
          <a:solidFill>
            <a:schemeClr val="tx1"/>
          </a:solidFill>
          <a:latin typeface="+mn-lt"/>
          <a:ea typeface="+mn-ea"/>
          <a:cs typeface="+mn-cs"/>
        </a:defRPr>
      </a:lvl3pPr>
      <a:lvl4pPr marL="1371599" algn="l" defTabSz="914399" rtl="0" eaLnBrk="1" latinLnBrk="0" hangingPunct="1">
        <a:defRPr sz="1801" kern="1200">
          <a:solidFill>
            <a:schemeClr val="tx1"/>
          </a:solidFill>
          <a:latin typeface="+mn-lt"/>
          <a:ea typeface="+mn-ea"/>
          <a:cs typeface="+mn-cs"/>
        </a:defRPr>
      </a:lvl4pPr>
      <a:lvl5pPr marL="1828800" algn="l" defTabSz="914399" rtl="0" eaLnBrk="1" latinLnBrk="0" hangingPunct="1">
        <a:defRPr sz="1801" kern="1200">
          <a:solidFill>
            <a:schemeClr val="tx1"/>
          </a:solidFill>
          <a:latin typeface="+mn-lt"/>
          <a:ea typeface="+mn-ea"/>
          <a:cs typeface="+mn-cs"/>
        </a:defRPr>
      </a:lvl5pPr>
      <a:lvl6pPr marL="2286000" algn="l" defTabSz="914399" rtl="0" eaLnBrk="1" latinLnBrk="0" hangingPunct="1">
        <a:defRPr sz="1801" kern="1200">
          <a:solidFill>
            <a:schemeClr val="tx1"/>
          </a:solidFill>
          <a:latin typeface="+mn-lt"/>
          <a:ea typeface="+mn-ea"/>
          <a:cs typeface="+mn-cs"/>
        </a:defRPr>
      </a:lvl6pPr>
      <a:lvl7pPr marL="2743199" algn="l" defTabSz="914399" rtl="0" eaLnBrk="1" latinLnBrk="0" hangingPunct="1">
        <a:defRPr sz="1801" kern="1200">
          <a:solidFill>
            <a:schemeClr val="tx1"/>
          </a:solidFill>
          <a:latin typeface="+mn-lt"/>
          <a:ea typeface="+mn-ea"/>
          <a:cs typeface="+mn-cs"/>
        </a:defRPr>
      </a:lvl7pPr>
      <a:lvl8pPr marL="3200401" algn="l" defTabSz="914399" rtl="0" eaLnBrk="1" latinLnBrk="0" hangingPunct="1">
        <a:defRPr sz="1801" kern="1200">
          <a:solidFill>
            <a:schemeClr val="tx1"/>
          </a:solidFill>
          <a:latin typeface="+mn-lt"/>
          <a:ea typeface="+mn-ea"/>
          <a:cs typeface="+mn-cs"/>
        </a:defRPr>
      </a:lvl8pPr>
      <a:lvl9pPr marL="3657601" algn="l" defTabSz="914399"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15"/>
          <p:cNvSpPr>
            <a:spLocks noGrp="1"/>
          </p:cNvSpPr>
          <p:nvPr>
            <p:ph type="sldNum" sz="quarter" idx="4"/>
          </p:nvPr>
        </p:nvSpPr>
        <p:spPr>
          <a:xfrm>
            <a:off x="11062833" y="6400800"/>
            <a:ext cx="609600" cy="457200"/>
          </a:xfrm>
          <a:prstGeom prst="rect">
            <a:avLst/>
          </a:prstGeom>
        </p:spPr>
        <p:txBody>
          <a:bodyPr vert="horz" lIns="0" tIns="0" rIns="0" bIns="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2" name="Title Placeholder 1"/>
          <p:cNvSpPr>
            <a:spLocks noGrp="1"/>
          </p:cNvSpPr>
          <p:nvPr>
            <p:ph type="title"/>
          </p:nvPr>
        </p:nvSpPr>
        <p:spPr>
          <a:xfrm>
            <a:off x="883478" y="275730"/>
            <a:ext cx="10792734"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83478" y="1554481"/>
            <a:ext cx="10792734" cy="4626943"/>
          </a:xfrm>
          <a:prstGeom prst="rect">
            <a:avLst/>
          </a:prstGeom>
        </p:spPr>
        <p:txBody>
          <a:bodyPr vert="horz" lIns="0" tIns="0" rIns="0" bIns="0" rtlCol="0">
            <a:noAutofit/>
          </a:bodyPr>
          <a:lstStyle/>
          <a:p>
            <a:pPr lvl="0"/>
            <a:r>
              <a:rPr lang="en-US"/>
              <a:t>Level 1 is used for body text. The bullet is optional and may be removed. </a:t>
            </a:r>
            <a:br>
              <a:rPr lang="en-US"/>
            </a:br>
            <a:endParaRPr lang="en-US"/>
          </a:p>
        </p:txBody>
      </p:sp>
      <p:sp>
        <p:nvSpPr>
          <p:cNvPr id="7" name="Rectangle 6"/>
          <p:cNvSpPr/>
          <p:nvPr userDrawn="1"/>
        </p:nvSpPr>
        <p:spPr bwMode="auto">
          <a:xfrm>
            <a:off x="0" y="2"/>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cxnSp>
        <p:nvCxnSpPr>
          <p:cNvPr id="8" name="Straight Connector 7"/>
          <p:cNvCxnSpPr/>
          <p:nvPr userDrawn="1"/>
        </p:nvCxnSpPr>
        <p:spPr>
          <a:xfrm>
            <a:off x="883479" y="1356185"/>
            <a:ext cx="107927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83479" y="6400451"/>
            <a:ext cx="1079273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63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p:hf hdr="0" dt="0"/>
  <p:txStyles>
    <p:titleStyle>
      <a:lvl1pPr algn="l" defTabSz="914400" rtl="0" eaLnBrk="1" latinLnBrk="0" hangingPunct="1">
        <a:lnSpc>
          <a:spcPct val="90000"/>
        </a:lnSpc>
        <a:spcBef>
          <a:spcPct val="0"/>
        </a:spcBef>
        <a:buNone/>
        <a:defRPr sz="2800" kern="1200" cap="none" spc="100" baseline="0">
          <a:solidFill>
            <a:schemeClr val="tx1"/>
          </a:solidFill>
          <a:latin typeface="+mj-lt"/>
          <a:ea typeface="Oswald" charset="0"/>
          <a:cs typeface="Oswald" charset="0"/>
        </a:defRPr>
      </a:lvl1pPr>
    </p:titleStyle>
    <p:bodyStyle>
      <a:lvl1pPr marL="182880" indent="-182880" algn="l" defTabSz="914400" rtl="0" eaLnBrk="1" latinLnBrk="0" hangingPunct="1">
        <a:lnSpc>
          <a:spcPct val="100000"/>
        </a:lnSpc>
        <a:spcBef>
          <a:spcPts val="600"/>
        </a:spcBef>
        <a:buFont typeface="Arial" charset="0"/>
        <a:buChar char="•"/>
        <a:defRPr sz="2000" b="0" kern="1200" cap="none" spc="0" baseline="0">
          <a:solidFill>
            <a:schemeClr val="tx1"/>
          </a:solidFill>
          <a:latin typeface="+mn-lt"/>
          <a:ea typeface="+mn-ea"/>
          <a:cs typeface="+mn-cs"/>
        </a:defRPr>
      </a:lvl1pPr>
      <a:lvl2pPr marL="365760" indent="-18288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103205765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pPr defTabSz="457200">
              <a:defRPr/>
            </a:pPr>
            <a:fld id="{7D871F5F-C8AF-484B-B19A-A0CBCE8C7764}" type="slidenum">
              <a:rPr lang="en-US" smtClean="0"/>
              <a:pPr defTabSz="457200">
                <a:defRPr/>
              </a:pPr>
              <a:t>‹#›</a:t>
            </a:fld>
            <a:endParaRPr lang="en-US"/>
          </a:p>
        </p:txBody>
      </p:sp>
      <p:sp>
        <p:nvSpPr>
          <p:cNvPr id="7" name="Rectangle 6"/>
          <p:cNvSpPr/>
          <p:nvPr userDrawn="1"/>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userDrawn="1"/>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userDrawn="1"/>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235293054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defRPr>
            </a:lvl1pPr>
          </a:lstStyle>
          <a:p>
            <a:fld id="{4ED81D35-71F6-4950-BE8D-45B8D4EFDE8D}" type="slidenum">
              <a:rPr lang="en-US" smtClean="0"/>
              <a:t>‹#›</a:t>
            </a:fld>
            <a:endParaRPr lang="en-US"/>
          </a:p>
        </p:txBody>
      </p:sp>
      <p:sp>
        <p:nvSpPr>
          <p:cNvPr id="7" name="Rectangle 6"/>
          <p:cNvSpPr/>
          <p:nvPr/>
        </p:nvSpPr>
        <p:spPr bwMode="auto">
          <a:xfrm>
            <a:off x="0" y="0"/>
            <a:ext cx="487680" cy="6877235"/>
          </a:xfrm>
          <a:prstGeom prst="rect">
            <a:avLst/>
          </a:prstGeom>
          <a:solidFill>
            <a:srgbClr val="007CBB"/>
          </a:solidFill>
          <a:ln>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a:ea typeface="+mn-ea"/>
                <a:cs typeface="+mn-cs"/>
              </a:rPr>
              <a:t> </a:t>
            </a:r>
          </a:p>
        </p:txBody>
      </p:sp>
      <p:cxnSp>
        <p:nvCxnSpPr>
          <p:cNvPr id="8" name="Straight Connector 7"/>
          <p:cNvCxnSpPr/>
          <p:nvPr/>
        </p:nvCxnSpPr>
        <p:spPr>
          <a:xfrm>
            <a:off x="609600" y="6117125"/>
            <a:ext cx="109728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FDA_FullColor_Monogram.jpg">
            <a:extLst>
              <a:ext uri="{FF2B5EF4-FFF2-40B4-BE49-F238E27FC236}">
                <a16:creationId xmlns:a16="http://schemas.microsoft.com/office/drawing/2014/main" id="{8C1AC188-F159-4621-A592-3549B3649D6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74403"/>
          </a:xfrm>
          <a:prstGeom prst="rect">
            <a:avLst/>
          </a:prstGeom>
        </p:spPr>
      </p:pic>
      <p:sp>
        <p:nvSpPr>
          <p:cNvPr id="11" name="TextBox 10">
            <a:extLst>
              <a:ext uri="{FF2B5EF4-FFF2-40B4-BE49-F238E27FC236}">
                <a16:creationId xmlns:a16="http://schemas.microsoft.com/office/drawing/2014/main" id="{DFAD1BE8-596F-4C85-8E2B-F53112D36EE6}"/>
              </a:ext>
            </a:extLst>
          </p:cNvPr>
          <p:cNvSpPr txBox="1"/>
          <p:nvPr/>
        </p:nvSpPr>
        <p:spPr>
          <a:xfrm>
            <a:off x="609600" y="6415802"/>
            <a:ext cx="3276600" cy="246221"/>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CDER Division of Applied Regulatory Science (DARS)</a:t>
            </a:r>
          </a:p>
        </p:txBody>
      </p:sp>
      <p:pic>
        <p:nvPicPr>
          <p:cNvPr id="12" name="Picture 11" descr="FDA_FullColor_Monogram.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84764" y="136524"/>
            <a:ext cx="795271" cy="938732"/>
          </a:xfrm>
          <a:prstGeom prst="rect">
            <a:avLst/>
          </a:prstGeom>
        </p:spPr>
      </p:pic>
    </p:spTree>
    <p:extLst>
      <p:ext uri="{BB962C8B-B14F-4D97-AF65-F5344CB8AC3E}">
        <p14:creationId xmlns:p14="http://schemas.microsoft.com/office/powerpoint/2010/main" val="15183470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Lst>
  <p:txStyles>
    <p:title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Zero-shot_learning?ref=blog.paperspace.com" TargetMode="External"/><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Zero-shot_learning?ref=blog.paperspace.com" TargetMode="External"/><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F4A7B-A10B-DF0A-06EA-A35958224845}"/>
              </a:ext>
            </a:extLst>
          </p:cNvPr>
          <p:cNvSpPr txBox="1"/>
          <p:nvPr/>
        </p:nvSpPr>
        <p:spPr>
          <a:xfrm>
            <a:off x="1409119" y="2559644"/>
            <a:ext cx="9536443" cy="1384995"/>
          </a:xfrm>
          <a:prstGeom prst="rect">
            <a:avLst/>
          </a:prstGeom>
          <a:noFill/>
        </p:spPr>
        <p:txBody>
          <a:bodyPr wrap="square">
            <a:spAutoFit/>
          </a:bodyPr>
          <a:lstStyle/>
          <a:p>
            <a:pPr algn="ctr" defTabSz="457200">
              <a:spcBef>
                <a:spcPct val="0"/>
              </a:spcBef>
            </a:pPr>
            <a:r>
              <a:rPr lang="en-US" sz="2800" i="1" dirty="0">
                <a:latin typeface="Arial" panose="020B0604020202020204" pitchFamily="34" charset="0"/>
                <a:cs typeface="Arial" panose="020B0604020202020204" pitchFamily="34" charset="0"/>
              </a:rPr>
              <a:t>Leveraging Deep Learning and Large Language Models to Identify Clinical Exposure Changes Due to </a:t>
            </a:r>
            <a:br>
              <a:rPr lang="en-US" sz="2800" i="1" dirty="0">
                <a:latin typeface="Arial" panose="020B0604020202020204" pitchFamily="34" charset="0"/>
                <a:cs typeface="Arial" panose="020B0604020202020204" pitchFamily="34" charset="0"/>
              </a:rPr>
            </a:br>
            <a:r>
              <a:rPr lang="en-US" sz="2800" i="1" dirty="0">
                <a:latin typeface="Arial" panose="020B0604020202020204" pitchFamily="34" charset="0"/>
                <a:cs typeface="Arial" panose="020B0604020202020204" pitchFamily="34" charset="0"/>
              </a:rPr>
              <a:t>Extrinsic and Intrinsic Factors</a:t>
            </a:r>
          </a:p>
        </p:txBody>
      </p:sp>
      <p:sp>
        <p:nvSpPr>
          <p:cNvPr id="10" name="TextBox 9">
            <a:extLst>
              <a:ext uri="{FF2B5EF4-FFF2-40B4-BE49-F238E27FC236}">
                <a16:creationId xmlns:a16="http://schemas.microsoft.com/office/drawing/2014/main" id="{482CA2B7-6287-1090-02C1-493F18180F2B}"/>
              </a:ext>
            </a:extLst>
          </p:cNvPr>
          <p:cNvSpPr txBox="1"/>
          <p:nvPr/>
        </p:nvSpPr>
        <p:spPr>
          <a:xfrm>
            <a:off x="9817768" y="5163266"/>
            <a:ext cx="2198972" cy="763330"/>
          </a:xfrm>
          <a:prstGeom prst="rect">
            <a:avLst/>
          </a:prstGeom>
        </p:spPr>
        <p:txBody>
          <a:bodyPr vert="horz" lIns="91440" tIns="45720" rIns="91440" bIns="45720" rtlCol="0" anchor="ctr">
            <a:normAutofit fontScale="85000" lnSpcReduction="20000"/>
          </a:bodyPr>
          <a:lstStyle/>
          <a:p>
            <a:pPr>
              <a:lnSpc>
                <a:spcPct val="90000"/>
              </a:lnSpc>
              <a:spcAft>
                <a:spcPts val="600"/>
              </a:spcAft>
            </a:pPr>
            <a:r>
              <a:rPr lang="en-US" b="0" i="0" dirty="0">
                <a:effectLst/>
                <a:latin typeface="Times New Roman" panose="02020603050405020304" pitchFamily="18" charset="0"/>
                <a:cs typeface="Times New Roman" panose="02020603050405020304" pitchFamily="18" charset="0"/>
              </a:rPr>
              <a:t>Hamed Meshkin</a:t>
            </a:r>
          </a:p>
          <a:p>
            <a:pPr>
              <a:lnSpc>
                <a:spcPct val="90000"/>
              </a:lnSpc>
              <a:spcAft>
                <a:spcPts val="600"/>
              </a:spcAft>
            </a:pPr>
            <a:r>
              <a:rPr lang="en-US" b="0" i="0" dirty="0">
                <a:effectLst/>
                <a:latin typeface="Times New Roman" panose="02020603050405020304" pitchFamily="18" charset="0"/>
                <a:cs typeface="Times New Roman" panose="02020603050405020304" pitchFamily="18" charset="0"/>
              </a:rPr>
              <a:t>DARS Division Meeting</a:t>
            </a:r>
          </a:p>
          <a:p>
            <a:pPr>
              <a:lnSpc>
                <a:spcPct val="90000"/>
              </a:lnSpc>
              <a:spcAft>
                <a:spcPts val="600"/>
              </a:spcAft>
            </a:pPr>
            <a:r>
              <a:rPr lang="en-US" b="0" i="0" dirty="0">
                <a:effectLst/>
                <a:latin typeface="Times New Roman" panose="02020603050405020304" pitchFamily="18" charset="0"/>
                <a:cs typeface="Times New Roman" panose="02020603050405020304" pitchFamily="18" charset="0"/>
              </a:rPr>
              <a:t>April 10, 2025</a:t>
            </a:r>
          </a:p>
        </p:txBody>
      </p:sp>
    </p:spTree>
    <p:extLst>
      <p:ext uri="{BB962C8B-B14F-4D97-AF65-F5344CB8AC3E}">
        <p14:creationId xmlns:p14="http://schemas.microsoft.com/office/powerpoint/2010/main" val="2915234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In-context learning</a:t>
            </a:r>
          </a:p>
          <a:p>
            <a:r>
              <a:rPr lang="en-US" sz="2800" b="1" dirty="0"/>
              <a:t>	</a:t>
            </a:r>
            <a:r>
              <a:rPr lang="en-US" sz="2800" b="1" dirty="0">
                <a:solidFill>
                  <a:srgbClr val="FF0000"/>
                </a:solidFill>
              </a:rPr>
              <a:t>Zero</a:t>
            </a:r>
            <a:r>
              <a:rPr lang="en-US" sz="2800" b="1" dirty="0"/>
              <a:t>/Few shot training</a:t>
            </a:r>
          </a:p>
        </p:txBody>
      </p:sp>
      <p:sp>
        <p:nvSpPr>
          <p:cNvPr id="158" name="TextBox 157">
            <a:extLst>
              <a:ext uri="{FF2B5EF4-FFF2-40B4-BE49-F238E27FC236}">
                <a16:creationId xmlns:a16="http://schemas.microsoft.com/office/drawing/2014/main" id="{828BAFB1-D5DD-CA06-B336-8ADDC54061B3}"/>
              </a:ext>
            </a:extLst>
          </p:cNvPr>
          <p:cNvSpPr txBox="1"/>
          <p:nvPr/>
        </p:nvSpPr>
        <p:spPr>
          <a:xfrm>
            <a:off x="504844" y="5275219"/>
            <a:ext cx="6094878" cy="738664"/>
          </a:xfrm>
          <a:prstGeom prst="rect">
            <a:avLst/>
          </a:prstGeom>
          <a:noFill/>
        </p:spPr>
        <p:txBody>
          <a:bodyPr wrap="square">
            <a:spAutoFit/>
          </a:bodyPr>
          <a:lstStyle/>
          <a:p>
            <a:pPr algn="ctr"/>
            <a:r>
              <a:rPr lang="en-US" sz="1400" b="0" i="0" u="sng" dirty="0">
                <a:effectLst/>
                <a:latin typeface="Poppins" panose="020B0502040204020203" pitchFamily="2" charset="0"/>
                <a:hlinkClick r:id="rId3"/>
              </a:rPr>
              <a:t>Zero-shot learning</a:t>
            </a:r>
            <a:r>
              <a:rPr lang="en-US" sz="1400" b="0" i="0" dirty="0">
                <a:solidFill>
                  <a:srgbClr val="333333"/>
                </a:solidFill>
                <a:effectLst/>
                <a:latin typeface="Poppins" panose="020B0502040204020203" pitchFamily="2" charset="0"/>
              </a:rPr>
              <a:t> (ZSL) is a Machine Learning paradigm that introduces the idea of Query samples with class labels that were never observed during the initial training phase</a:t>
            </a:r>
            <a:endParaRPr lang="en-US" sz="1400" dirty="0"/>
          </a:p>
        </p:txBody>
      </p:sp>
      <p:sp>
        <p:nvSpPr>
          <p:cNvPr id="286" name="Text Placeholder 2">
            <a:extLst>
              <a:ext uri="{FF2B5EF4-FFF2-40B4-BE49-F238E27FC236}">
                <a16:creationId xmlns:a16="http://schemas.microsoft.com/office/drawing/2014/main" id="{5EA1DE1A-A896-A9DB-51B2-6B4A299AEBCB}"/>
              </a:ext>
            </a:extLst>
          </p:cNvPr>
          <p:cNvSpPr txBox="1">
            <a:spLocks/>
          </p:cNvSpPr>
          <p:nvPr/>
        </p:nvSpPr>
        <p:spPr>
          <a:xfrm>
            <a:off x="718246" y="31546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287" name="TextBox 286">
            <a:extLst>
              <a:ext uri="{FF2B5EF4-FFF2-40B4-BE49-F238E27FC236}">
                <a16:creationId xmlns:a16="http://schemas.microsoft.com/office/drawing/2014/main" id="{E801739E-238C-531A-2C84-6914ECFBCC35}"/>
              </a:ext>
            </a:extLst>
          </p:cNvPr>
          <p:cNvSpPr txBox="1"/>
          <p:nvPr/>
        </p:nvSpPr>
        <p:spPr>
          <a:xfrm>
            <a:off x="1109086" y="2773617"/>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Zero Shot Learning</a:t>
            </a:r>
            <a:endParaRPr lang="en-US" dirty="0">
              <a:latin typeface="Times New Roman" panose="02020603050405020304" pitchFamily="18" charset="0"/>
              <a:cs typeface="Times New Roman" panose="02020603050405020304" pitchFamily="18" charset="0"/>
            </a:endParaRPr>
          </a:p>
        </p:txBody>
      </p:sp>
      <p:sp>
        <p:nvSpPr>
          <p:cNvPr id="288" name="Rectangle 287">
            <a:extLst>
              <a:ext uri="{FF2B5EF4-FFF2-40B4-BE49-F238E27FC236}">
                <a16:creationId xmlns:a16="http://schemas.microsoft.com/office/drawing/2014/main" id="{61DE22F6-435C-CDEA-BA87-CAB3697EB48F}"/>
              </a:ext>
            </a:extLst>
          </p:cNvPr>
          <p:cNvSpPr/>
          <p:nvPr/>
        </p:nvSpPr>
        <p:spPr>
          <a:xfrm>
            <a:off x="10081345" y="10621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3998030B-63F9-25A0-42B4-A4E0F3575936}"/>
              </a:ext>
            </a:extLst>
          </p:cNvPr>
          <p:cNvSpPr/>
          <p:nvPr/>
        </p:nvSpPr>
        <p:spPr>
          <a:xfrm>
            <a:off x="10124271" y="16039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A9DF5872-08B2-ED09-0AA7-30001E13677F}"/>
              </a:ext>
            </a:extLst>
          </p:cNvPr>
          <p:cNvSpPr/>
          <p:nvPr/>
        </p:nvSpPr>
        <p:spPr>
          <a:xfrm>
            <a:off x="10272558" y="24961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D2FF483-05AC-E5BA-7E55-BD62776499E3}"/>
              </a:ext>
            </a:extLst>
          </p:cNvPr>
          <p:cNvSpPr/>
          <p:nvPr/>
        </p:nvSpPr>
        <p:spPr>
          <a:xfrm>
            <a:off x="10272557" y="23515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DCE0725-4FF2-7C45-CFD8-6519CC24E4EA}"/>
              </a:ext>
            </a:extLst>
          </p:cNvPr>
          <p:cNvSpPr/>
          <p:nvPr/>
        </p:nvSpPr>
        <p:spPr>
          <a:xfrm>
            <a:off x="10265253" y="22069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AF2FE18C-4EFB-0DC1-35BD-6E8AB11847DA}"/>
              </a:ext>
            </a:extLst>
          </p:cNvPr>
          <p:cNvSpPr/>
          <p:nvPr/>
        </p:nvSpPr>
        <p:spPr>
          <a:xfrm>
            <a:off x="10116962" y="27078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92C141E-5A1A-711D-5B1B-7735C9D0685E}"/>
              </a:ext>
            </a:extLst>
          </p:cNvPr>
          <p:cNvSpPr/>
          <p:nvPr/>
        </p:nvSpPr>
        <p:spPr>
          <a:xfrm>
            <a:off x="10115607" y="11364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95" name="Group 294">
            <a:extLst>
              <a:ext uri="{FF2B5EF4-FFF2-40B4-BE49-F238E27FC236}">
                <a16:creationId xmlns:a16="http://schemas.microsoft.com/office/drawing/2014/main" id="{06093483-BC6E-B89F-F340-D99E985655DB}"/>
              </a:ext>
            </a:extLst>
          </p:cNvPr>
          <p:cNvGrpSpPr/>
          <p:nvPr/>
        </p:nvGrpSpPr>
        <p:grpSpPr>
          <a:xfrm>
            <a:off x="4536460" y="3326542"/>
            <a:ext cx="7801589" cy="2499897"/>
            <a:chOff x="2842237" y="3006266"/>
            <a:chExt cx="4782013" cy="1532321"/>
          </a:xfrm>
        </p:grpSpPr>
        <p:sp>
          <p:nvSpPr>
            <p:cNvPr id="296" name="Rectangle: Top Corners Snipped 295">
              <a:extLst>
                <a:ext uri="{FF2B5EF4-FFF2-40B4-BE49-F238E27FC236}">
                  <a16:creationId xmlns:a16="http://schemas.microsoft.com/office/drawing/2014/main" id="{38A114F0-58D6-4EAC-0009-A821E948AD10}"/>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297" name="Rectangle 296">
              <a:extLst>
                <a:ext uri="{FF2B5EF4-FFF2-40B4-BE49-F238E27FC236}">
                  <a16:creationId xmlns:a16="http://schemas.microsoft.com/office/drawing/2014/main" id="{F8965390-9E33-9CD0-4FFD-78B078A22E9D}"/>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298" name="Rectangle 297">
              <a:extLst>
                <a:ext uri="{FF2B5EF4-FFF2-40B4-BE49-F238E27FC236}">
                  <a16:creationId xmlns:a16="http://schemas.microsoft.com/office/drawing/2014/main" id="{EB61BC34-DB89-49A9-A1B7-3645BFA7CC59}"/>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299" name="Straight Arrow Connector 298">
              <a:extLst>
                <a:ext uri="{FF2B5EF4-FFF2-40B4-BE49-F238E27FC236}">
                  <a16:creationId xmlns:a16="http://schemas.microsoft.com/office/drawing/2014/main" id="{58C0FB38-5331-F9D6-3C2B-B25E6416326E}"/>
                </a:ext>
              </a:extLst>
            </p:cNvPr>
            <p:cNvCxnSpPr>
              <a:cxnSpLocks/>
              <a:stCxn id="297" idx="2"/>
              <a:endCxn id="298"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300" name="Straight Arrow Connector 299">
              <a:extLst>
                <a:ext uri="{FF2B5EF4-FFF2-40B4-BE49-F238E27FC236}">
                  <a16:creationId xmlns:a16="http://schemas.microsoft.com/office/drawing/2014/main" id="{B2528D39-A3AE-B02D-F69B-F4B52C8E727E}"/>
                </a:ext>
              </a:extLst>
            </p:cNvPr>
            <p:cNvCxnSpPr>
              <a:cxnSpLocks/>
              <a:stCxn id="298" idx="3"/>
              <a:endCxn id="296"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301" name="Rectangle 300">
              <a:extLst>
                <a:ext uri="{FF2B5EF4-FFF2-40B4-BE49-F238E27FC236}">
                  <a16:creationId xmlns:a16="http://schemas.microsoft.com/office/drawing/2014/main" id="{8CB5DA97-D6C4-A63B-5FCD-B6068A2801F0}"/>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302" name="Straight Arrow Connector 301">
              <a:extLst>
                <a:ext uri="{FF2B5EF4-FFF2-40B4-BE49-F238E27FC236}">
                  <a16:creationId xmlns:a16="http://schemas.microsoft.com/office/drawing/2014/main" id="{AD4790DE-B68C-8CAC-77F5-BA4C659A2D99}"/>
                </a:ext>
              </a:extLst>
            </p:cNvPr>
            <p:cNvCxnSpPr>
              <a:cxnSpLocks/>
              <a:stCxn id="296" idx="3"/>
              <a:endCxn id="301"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303" name="Straight Arrow Connector 302">
              <a:extLst>
                <a:ext uri="{FF2B5EF4-FFF2-40B4-BE49-F238E27FC236}">
                  <a16:creationId xmlns:a16="http://schemas.microsoft.com/office/drawing/2014/main" id="{7FE52CEE-0575-B941-3DF1-AB548F7188AB}"/>
                </a:ext>
              </a:extLst>
            </p:cNvPr>
            <p:cNvCxnSpPr>
              <a:cxnSpLocks/>
              <a:stCxn id="301" idx="3"/>
              <a:endCxn id="304"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304" name="Rectangle 303">
              <a:extLst>
                <a:ext uri="{FF2B5EF4-FFF2-40B4-BE49-F238E27FC236}">
                  <a16:creationId xmlns:a16="http://schemas.microsoft.com/office/drawing/2014/main" id="{5EEB4F2F-522E-3189-8177-22D16AD5A752}"/>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4949381F-9DFB-E8D3-C408-FB6FB5EED9D7}"/>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A53313E8-9C3D-B31D-64AA-913C76274BE9}"/>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3451F397-5DEA-96F8-D216-50C2690F5154}"/>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06DDDDC-109D-98BA-C14E-4AD3B7CBEC4A}"/>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467E312E-995C-B4AF-D405-67E6D11A2AC3}"/>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6BA9CAC7-2B28-1037-1EEB-7AD2C5935426}"/>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11" name="Text Placeholder 2">
              <a:extLst>
                <a:ext uri="{FF2B5EF4-FFF2-40B4-BE49-F238E27FC236}">
                  <a16:creationId xmlns:a16="http://schemas.microsoft.com/office/drawing/2014/main" id="{79637ACD-B55B-9D52-B1A9-7A6447A8D4BB}"/>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312" name="Connector: Elbow 311">
            <a:extLst>
              <a:ext uri="{FF2B5EF4-FFF2-40B4-BE49-F238E27FC236}">
                <a16:creationId xmlns:a16="http://schemas.microsoft.com/office/drawing/2014/main" id="{480BF16C-6B7B-29F5-ECB4-98AB636C106F}"/>
              </a:ext>
            </a:extLst>
          </p:cNvPr>
          <p:cNvCxnSpPr>
            <a:cxnSpLocks/>
            <a:endCxn id="296" idx="2"/>
          </p:cNvCxnSpPr>
          <p:nvPr/>
        </p:nvCxnSpPr>
        <p:spPr>
          <a:xfrm rot="5400000">
            <a:off x="7227823" y="35584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313" name="Connector: Elbow 312">
            <a:extLst>
              <a:ext uri="{FF2B5EF4-FFF2-40B4-BE49-F238E27FC236}">
                <a16:creationId xmlns:a16="http://schemas.microsoft.com/office/drawing/2014/main" id="{64504117-B580-D2D5-D7CF-FEB0230F9D2E}"/>
              </a:ext>
            </a:extLst>
          </p:cNvPr>
          <p:cNvCxnSpPr>
            <a:cxnSpLocks/>
            <a:stCxn id="297" idx="0"/>
            <a:endCxn id="286" idx="3"/>
          </p:cNvCxnSpPr>
          <p:nvPr/>
        </p:nvCxnSpPr>
        <p:spPr>
          <a:xfrm rot="16200000" flipV="1">
            <a:off x="4513595" y="27853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315" name="Text Placeholder 2">
            <a:extLst>
              <a:ext uri="{FF2B5EF4-FFF2-40B4-BE49-F238E27FC236}">
                <a16:creationId xmlns:a16="http://schemas.microsoft.com/office/drawing/2014/main" id="{080AB088-FD56-99C5-592E-16A050F7333A}"/>
              </a:ext>
            </a:extLst>
          </p:cNvPr>
          <p:cNvSpPr txBox="1">
            <a:spLocks/>
          </p:cNvSpPr>
          <p:nvPr/>
        </p:nvSpPr>
        <p:spPr>
          <a:xfrm>
            <a:off x="4187395" y="31887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ZSL input</a:t>
            </a:r>
          </a:p>
        </p:txBody>
      </p:sp>
      <p:pic>
        <p:nvPicPr>
          <p:cNvPr id="316" name="Graphic 315" descr="Database outline">
            <a:extLst>
              <a:ext uri="{FF2B5EF4-FFF2-40B4-BE49-F238E27FC236}">
                <a16:creationId xmlns:a16="http://schemas.microsoft.com/office/drawing/2014/main" id="{E2991155-CDA0-3846-D967-E2CF58D66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6561" y="1687829"/>
            <a:ext cx="1133782" cy="1133782"/>
          </a:xfrm>
          <a:prstGeom prst="rect">
            <a:avLst/>
          </a:prstGeom>
        </p:spPr>
      </p:pic>
      <p:pic>
        <p:nvPicPr>
          <p:cNvPr id="317" name="Graphic 316" descr="Database with solid fill">
            <a:extLst>
              <a:ext uri="{FF2B5EF4-FFF2-40B4-BE49-F238E27FC236}">
                <a16:creationId xmlns:a16="http://schemas.microsoft.com/office/drawing/2014/main" id="{F68F2AD2-5FAF-6E67-3371-933A394FDB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5136" y="1819874"/>
            <a:ext cx="1010544" cy="1010544"/>
          </a:xfrm>
          <a:prstGeom prst="rect">
            <a:avLst/>
          </a:prstGeom>
        </p:spPr>
      </p:pic>
      <p:sp>
        <p:nvSpPr>
          <p:cNvPr id="318" name="TextBox 317">
            <a:extLst>
              <a:ext uri="{FF2B5EF4-FFF2-40B4-BE49-F238E27FC236}">
                <a16:creationId xmlns:a16="http://schemas.microsoft.com/office/drawing/2014/main" id="{63C5D7A4-D1C1-E83E-BA35-2B15A68F7DB4}"/>
              </a:ext>
            </a:extLst>
          </p:cNvPr>
          <p:cNvSpPr txBox="1"/>
          <p:nvPr/>
        </p:nvSpPr>
        <p:spPr>
          <a:xfrm>
            <a:off x="5377824" y="14075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19" name="Oval 318">
            <a:extLst>
              <a:ext uri="{FF2B5EF4-FFF2-40B4-BE49-F238E27FC236}">
                <a16:creationId xmlns:a16="http://schemas.microsoft.com/office/drawing/2014/main" id="{0B324E30-284B-7CD9-A3F4-E5A2E94F4679}"/>
              </a:ext>
            </a:extLst>
          </p:cNvPr>
          <p:cNvSpPr/>
          <p:nvPr/>
        </p:nvSpPr>
        <p:spPr>
          <a:xfrm>
            <a:off x="7737507"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91B5A75-7F4B-82BD-2177-B9D3B87D63CF}"/>
              </a:ext>
            </a:extLst>
          </p:cNvPr>
          <p:cNvSpPr/>
          <p:nvPr/>
        </p:nvSpPr>
        <p:spPr>
          <a:xfrm>
            <a:off x="8075976"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C7684A2D-2906-9628-DEFB-085063321FC8}"/>
              </a:ext>
            </a:extLst>
          </p:cNvPr>
          <p:cNvSpPr/>
          <p:nvPr/>
        </p:nvSpPr>
        <p:spPr>
          <a:xfrm>
            <a:off x="8417048"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50287816-699C-CC51-26B6-9AEA69ED006B}"/>
              </a:ext>
            </a:extLst>
          </p:cNvPr>
          <p:cNvSpPr/>
          <p:nvPr/>
        </p:nvSpPr>
        <p:spPr>
          <a:xfrm>
            <a:off x="7579596"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5435FDB-F06E-E262-0F7E-A94F40BCB4CF}"/>
              </a:ext>
            </a:extLst>
          </p:cNvPr>
          <p:cNvSpPr/>
          <p:nvPr/>
        </p:nvSpPr>
        <p:spPr>
          <a:xfrm>
            <a:off x="7921124"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5403F4AA-6C39-AABB-CA89-72303D4533CA}"/>
              </a:ext>
            </a:extLst>
          </p:cNvPr>
          <p:cNvSpPr/>
          <p:nvPr/>
        </p:nvSpPr>
        <p:spPr>
          <a:xfrm>
            <a:off x="8262651" y="17028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6B00BC10-083B-717E-4E4D-485EEA72BB53}"/>
              </a:ext>
            </a:extLst>
          </p:cNvPr>
          <p:cNvSpPr/>
          <p:nvPr/>
        </p:nvSpPr>
        <p:spPr>
          <a:xfrm>
            <a:off x="8604179"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39D22EA2-9186-A61F-F0AD-022C8584B0F7}"/>
              </a:ext>
            </a:extLst>
          </p:cNvPr>
          <p:cNvSpPr/>
          <p:nvPr/>
        </p:nvSpPr>
        <p:spPr>
          <a:xfrm>
            <a:off x="8947426" y="16993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046F2CB8-918B-0198-BFD4-51BCE7F29989}"/>
              </a:ext>
            </a:extLst>
          </p:cNvPr>
          <p:cNvSpPr/>
          <p:nvPr/>
        </p:nvSpPr>
        <p:spPr>
          <a:xfrm>
            <a:off x="8761945"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E9982CD2-E4CD-E180-70DB-317E03B8D3E8}"/>
              </a:ext>
            </a:extLst>
          </p:cNvPr>
          <p:cNvSpPr/>
          <p:nvPr/>
        </p:nvSpPr>
        <p:spPr>
          <a:xfrm>
            <a:off x="7579596"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4437A11-AB52-774D-4ACE-6414E2767D0B}"/>
              </a:ext>
            </a:extLst>
          </p:cNvPr>
          <p:cNvSpPr/>
          <p:nvPr/>
        </p:nvSpPr>
        <p:spPr>
          <a:xfrm>
            <a:off x="7921124"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C57BFD23-3989-04E0-6113-114B1815BEA4}"/>
              </a:ext>
            </a:extLst>
          </p:cNvPr>
          <p:cNvSpPr/>
          <p:nvPr/>
        </p:nvSpPr>
        <p:spPr>
          <a:xfrm>
            <a:off x="8262651" y="24081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D1EA1B4E-4ADA-D02B-EE47-36B4E376CF8C}"/>
              </a:ext>
            </a:extLst>
          </p:cNvPr>
          <p:cNvSpPr/>
          <p:nvPr/>
        </p:nvSpPr>
        <p:spPr>
          <a:xfrm>
            <a:off x="8604179"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8C2E4932-441B-D8C4-F5E2-F08922B47C4C}"/>
              </a:ext>
            </a:extLst>
          </p:cNvPr>
          <p:cNvSpPr/>
          <p:nvPr/>
        </p:nvSpPr>
        <p:spPr>
          <a:xfrm>
            <a:off x="8947426" y="24046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CD345321-ADA2-775C-809A-CCEE9C6E2F96}"/>
              </a:ext>
            </a:extLst>
          </p:cNvPr>
          <p:cNvSpPr/>
          <p:nvPr/>
        </p:nvSpPr>
        <p:spPr>
          <a:xfrm>
            <a:off x="7911004" y="29588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A978F3C1-7FC0-C933-9412-B1C2CD1DD86A}"/>
              </a:ext>
            </a:extLst>
          </p:cNvPr>
          <p:cNvSpPr/>
          <p:nvPr/>
        </p:nvSpPr>
        <p:spPr>
          <a:xfrm>
            <a:off x="8254250"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C677A574-8C69-D458-154B-19C7FC78BF9B}"/>
              </a:ext>
            </a:extLst>
          </p:cNvPr>
          <p:cNvSpPr/>
          <p:nvPr/>
        </p:nvSpPr>
        <p:spPr>
          <a:xfrm>
            <a:off x="8593008"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36" name="Straight Connector 335">
            <a:extLst>
              <a:ext uri="{FF2B5EF4-FFF2-40B4-BE49-F238E27FC236}">
                <a16:creationId xmlns:a16="http://schemas.microsoft.com/office/drawing/2014/main" id="{570996AC-54A0-17A8-C40A-19E561B0BC2A}"/>
              </a:ext>
            </a:extLst>
          </p:cNvPr>
          <p:cNvCxnSpPr>
            <a:cxnSpLocks/>
            <a:stCxn id="319" idx="4"/>
            <a:endCxn id="322" idx="0"/>
          </p:cNvCxnSpPr>
          <p:nvPr/>
        </p:nvCxnSpPr>
        <p:spPr>
          <a:xfrm flipH="1">
            <a:off x="7720029" y="13140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337" name="Straight Connector 336">
            <a:extLst>
              <a:ext uri="{FF2B5EF4-FFF2-40B4-BE49-F238E27FC236}">
                <a16:creationId xmlns:a16="http://schemas.microsoft.com/office/drawing/2014/main" id="{E275580B-4C5F-AC71-7071-3F042A9E94C9}"/>
              </a:ext>
            </a:extLst>
          </p:cNvPr>
          <p:cNvCxnSpPr>
            <a:cxnSpLocks/>
            <a:stCxn id="319" idx="4"/>
            <a:endCxn id="323" idx="0"/>
          </p:cNvCxnSpPr>
          <p:nvPr/>
        </p:nvCxnSpPr>
        <p:spPr>
          <a:xfrm>
            <a:off x="7877940" y="13140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338" name="Straight Connector 337">
            <a:extLst>
              <a:ext uri="{FF2B5EF4-FFF2-40B4-BE49-F238E27FC236}">
                <a16:creationId xmlns:a16="http://schemas.microsoft.com/office/drawing/2014/main" id="{EC435453-BE86-5852-EB15-E67470A19E5D}"/>
              </a:ext>
            </a:extLst>
          </p:cNvPr>
          <p:cNvCxnSpPr>
            <a:cxnSpLocks/>
            <a:stCxn id="319" idx="4"/>
            <a:endCxn id="324" idx="0"/>
          </p:cNvCxnSpPr>
          <p:nvPr/>
        </p:nvCxnSpPr>
        <p:spPr>
          <a:xfrm>
            <a:off x="7877940" y="13140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339" name="Straight Connector 338">
            <a:extLst>
              <a:ext uri="{FF2B5EF4-FFF2-40B4-BE49-F238E27FC236}">
                <a16:creationId xmlns:a16="http://schemas.microsoft.com/office/drawing/2014/main" id="{46460CA3-8EAA-9BFD-5335-B4F67371A912}"/>
              </a:ext>
            </a:extLst>
          </p:cNvPr>
          <p:cNvCxnSpPr>
            <a:cxnSpLocks/>
            <a:stCxn id="319" idx="4"/>
            <a:endCxn id="325" idx="0"/>
          </p:cNvCxnSpPr>
          <p:nvPr/>
        </p:nvCxnSpPr>
        <p:spPr>
          <a:xfrm>
            <a:off x="7877940" y="13140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340" name="Straight Connector 339">
            <a:extLst>
              <a:ext uri="{FF2B5EF4-FFF2-40B4-BE49-F238E27FC236}">
                <a16:creationId xmlns:a16="http://schemas.microsoft.com/office/drawing/2014/main" id="{F204A5A6-E526-FC61-A4B3-475D90263AE5}"/>
              </a:ext>
            </a:extLst>
          </p:cNvPr>
          <p:cNvCxnSpPr>
            <a:cxnSpLocks/>
            <a:stCxn id="319" idx="4"/>
            <a:endCxn id="326" idx="0"/>
          </p:cNvCxnSpPr>
          <p:nvPr/>
        </p:nvCxnSpPr>
        <p:spPr>
          <a:xfrm>
            <a:off x="7877940" y="13140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341" name="Straight Connector 340">
            <a:extLst>
              <a:ext uri="{FF2B5EF4-FFF2-40B4-BE49-F238E27FC236}">
                <a16:creationId xmlns:a16="http://schemas.microsoft.com/office/drawing/2014/main" id="{0AE611CD-5258-080D-9B64-FB1BC8AF3719}"/>
              </a:ext>
            </a:extLst>
          </p:cNvPr>
          <p:cNvCxnSpPr>
            <a:cxnSpLocks/>
            <a:stCxn id="320" idx="4"/>
            <a:endCxn id="322" idx="0"/>
          </p:cNvCxnSpPr>
          <p:nvPr/>
        </p:nvCxnSpPr>
        <p:spPr>
          <a:xfrm flipH="1">
            <a:off x="7720029" y="13140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342" name="Straight Connector 341">
            <a:extLst>
              <a:ext uri="{FF2B5EF4-FFF2-40B4-BE49-F238E27FC236}">
                <a16:creationId xmlns:a16="http://schemas.microsoft.com/office/drawing/2014/main" id="{C7FE5692-F900-5D06-A167-28D0931991D0}"/>
              </a:ext>
            </a:extLst>
          </p:cNvPr>
          <p:cNvCxnSpPr>
            <a:cxnSpLocks/>
            <a:stCxn id="320" idx="4"/>
            <a:endCxn id="323" idx="0"/>
          </p:cNvCxnSpPr>
          <p:nvPr/>
        </p:nvCxnSpPr>
        <p:spPr>
          <a:xfrm flipH="1">
            <a:off x="8061557" y="13140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343" name="Straight Connector 342">
            <a:extLst>
              <a:ext uri="{FF2B5EF4-FFF2-40B4-BE49-F238E27FC236}">
                <a16:creationId xmlns:a16="http://schemas.microsoft.com/office/drawing/2014/main" id="{766E37A5-E51E-88F6-E347-65A6F4716B24}"/>
              </a:ext>
            </a:extLst>
          </p:cNvPr>
          <p:cNvCxnSpPr>
            <a:cxnSpLocks/>
            <a:stCxn id="320" idx="4"/>
            <a:endCxn id="324" idx="0"/>
          </p:cNvCxnSpPr>
          <p:nvPr/>
        </p:nvCxnSpPr>
        <p:spPr>
          <a:xfrm>
            <a:off x="8216409" y="13140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344" name="Straight Connector 343">
            <a:extLst>
              <a:ext uri="{FF2B5EF4-FFF2-40B4-BE49-F238E27FC236}">
                <a16:creationId xmlns:a16="http://schemas.microsoft.com/office/drawing/2014/main" id="{AED8D7C9-0E24-62D1-9B8C-9F419100A1DA}"/>
              </a:ext>
            </a:extLst>
          </p:cNvPr>
          <p:cNvCxnSpPr>
            <a:cxnSpLocks/>
            <a:stCxn id="320" idx="4"/>
            <a:endCxn id="325" idx="0"/>
          </p:cNvCxnSpPr>
          <p:nvPr/>
        </p:nvCxnSpPr>
        <p:spPr>
          <a:xfrm>
            <a:off x="8216409" y="13140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345" name="Straight Connector 344">
            <a:extLst>
              <a:ext uri="{FF2B5EF4-FFF2-40B4-BE49-F238E27FC236}">
                <a16:creationId xmlns:a16="http://schemas.microsoft.com/office/drawing/2014/main" id="{48B1D570-4144-7209-9A32-4485D43272C1}"/>
              </a:ext>
            </a:extLst>
          </p:cNvPr>
          <p:cNvCxnSpPr>
            <a:cxnSpLocks/>
            <a:stCxn id="320" idx="4"/>
            <a:endCxn id="326" idx="0"/>
          </p:cNvCxnSpPr>
          <p:nvPr/>
        </p:nvCxnSpPr>
        <p:spPr>
          <a:xfrm>
            <a:off x="8216409" y="13140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346" name="Straight Connector 345">
            <a:extLst>
              <a:ext uri="{FF2B5EF4-FFF2-40B4-BE49-F238E27FC236}">
                <a16:creationId xmlns:a16="http://schemas.microsoft.com/office/drawing/2014/main" id="{719318AE-FECA-FEF0-00ED-3417642E70CB}"/>
              </a:ext>
            </a:extLst>
          </p:cNvPr>
          <p:cNvCxnSpPr>
            <a:cxnSpLocks/>
            <a:stCxn id="321" idx="4"/>
            <a:endCxn id="322" idx="0"/>
          </p:cNvCxnSpPr>
          <p:nvPr/>
        </p:nvCxnSpPr>
        <p:spPr>
          <a:xfrm flipH="1">
            <a:off x="7720029" y="13140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347" name="Straight Connector 346">
            <a:extLst>
              <a:ext uri="{FF2B5EF4-FFF2-40B4-BE49-F238E27FC236}">
                <a16:creationId xmlns:a16="http://schemas.microsoft.com/office/drawing/2014/main" id="{D852A7EE-F2B7-2FD8-39F4-CBBB5FA18722}"/>
              </a:ext>
            </a:extLst>
          </p:cNvPr>
          <p:cNvCxnSpPr>
            <a:cxnSpLocks/>
            <a:stCxn id="321" idx="4"/>
            <a:endCxn id="323" idx="0"/>
          </p:cNvCxnSpPr>
          <p:nvPr/>
        </p:nvCxnSpPr>
        <p:spPr>
          <a:xfrm flipH="1">
            <a:off x="8061557" y="13140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348" name="Straight Connector 347">
            <a:extLst>
              <a:ext uri="{FF2B5EF4-FFF2-40B4-BE49-F238E27FC236}">
                <a16:creationId xmlns:a16="http://schemas.microsoft.com/office/drawing/2014/main" id="{CB5801F1-C95A-D82C-1AB0-1D2C56FC3121}"/>
              </a:ext>
            </a:extLst>
          </p:cNvPr>
          <p:cNvCxnSpPr>
            <a:cxnSpLocks/>
            <a:stCxn id="321" idx="4"/>
            <a:endCxn id="324" idx="0"/>
          </p:cNvCxnSpPr>
          <p:nvPr/>
        </p:nvCxnSpPr>
        <p:spPr>
          <a:xfrm flipH="1">
            <a:off x="8403084" y="13140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349" name="Straight Connector 348">
            <a:extLst>
              <a:ext uri="{FF2B5EF4-FFF2-40B4-BE49-F238E27FC236}">
                <a16:creationId xmlns:a16="http://schemas.microsoft.com/office/drawing/2014/main" id="{5FFC9889-F8EF-98D7-E69B-34F398347EC0}"/>
              </a:ext>
            </a:extLst>
          </p:cNvPr>
          <p:cNvCxnSpPr>
            <a:cxnSpLocks/>
            <a:stCxn id="321" idx="4"/>
            <a:endCxn id="325" idx="0"/>
          </p:cNvCxnSpPr>
          <p:nvPr/>
        </p:nvCxnSpPr>
        <p:spPr>
          <a:xfrm>
            <a:off x="8557481" y="13140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350" name="Straight Connector 349">
            <a:extLst>
              <a:ext uri="{FF2B5EF4-FFF2-40B4-BE49-F238E27FC236}">
                <a16:creationId xmlns:a16="http://schemas.microsoft.com/office/drawing/2014/main" id="{A2B20811-AA41-2208-2896-9138566DD571}"/>
              </a:ext>
            </a:extLst>
          </p:cNvPr>
          <p:cNvCxnSpPr>
            <a:cxnSpLocks/>
            <a:stCxn id="321" idx="4"/>
            <a:endCxn id="326" idx="0"/>
          </p:cNvCxnSpPr>
          <p:nvPr/>
        </p:nvCxnSpPr>
        <p:spPr>
          <a:xfrm>
            <a:off x="8557481" y="13140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351" name="Straight Connector 350">
            <a:extLst>
              <a:ext uri="{FF2B5EF4-FFF2-40B4-BE49-F238E27FC236}">
                <a16:creationId xmlns:a16="http://schemas.microsoft.com/office/drawing/2014/main" id="{B01EA122-CFA9-CA6E-46F7-20E303D5A9D5}"/>
              </a:ext>
            </a:extLst>
          </p:cNvPr>
          <p:cNvCxnSpPr>
            <a:cxnSpLocks/>
            <a:stCxn id="327" idx="4"/>
            <a:endCxn id="326" idx="0"/>
          </p:cNvCxnSpPr>
          <p:nvPr/>
        </p:nvCxnSpPr>
        <p:spPr>
          <a:xfrm>
            <a:off x="8902378" y="13140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352" name="Straight Connector 351">
            <a:extLst>
              <a:ext uri="{FF2B5EF4-FFF2-40B4-BE49-F238E27FC236}">
                <a16:creationId xmlns:a16="http://schemas.microsoft.com/office/drawing/2014/main" id="{3F8F2199-0A2B-A31B-EDF0-4C7623358F76}"/>
              </a:ext>
            </a:extLst>
          </p:cNvPr>
          <p:cNvCxnSpPr>
            <a:cxnSpLocks/>
            <a:stCxn id="327" idx="4"/>
            <a:endCxn id="325" idx="0"/>
          </p:cNvCxnSpPr>
          <p:nvPr/>
        </p:nvCxnSpPr>
        <p:spPr>
          <a:xfrm flipH="1">
            <a:off x="8744612" y="13140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353" name="Straight Connector 352">
            <a:extLst>
              <a:ext uri="{FF2B5EF4-FFF2-40B4-BE49-F238E27FC236}">
                <a16:creationId xmlns:a16="http://schemas.microsoft.com/office/drawing/2014/main" id="{623EF22A-54FC-25C9-4E49-E00C3082B3E2}"/>
              </a:ext>
            </a:extLst>
          </p:cNvPr>
          <p:cNvCxnSpPr>
            <a:cxnSpLocks/>
            <a:stCxn id="327" idx="4"/>
            <a:endCxn id="324" idx="0"/>
          </p:cNvCxnSpPr>
          <p:nvPr/>
        </p:nvCxnSpPr>
        <p:spPr>
          <a:xfrm flipH="1">
            <a:off x="8403084" y="13140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354" name="Straight Connector 353">
            <a:extLst>
              <a:ext uri="{FF2B5EF4-FFF2-40B4-BE49-F238E27FC236}">
                <a16:creationId xmlns:a16="http://schemas.microsoft.com/office/drawing/2014/main" id="{14E5A646-6E58-DA56-5377-7A4BA5A516EE}"/>
              </a:ext>
            </a:extLst>
          </p:cNvPr>
          <p:cNvCxnSpPr>
            <a:cxnSpLocks/>
            <a:stCxn id="323" idx="0"/>
            <a:endCxn id="327" idx="4"/>
          </p:cNvCxnSpPr>
          <p:nvPr/>
        </p:nvCxnSpPr>
        <p:spPr>
          <a:xfrm flipV="1">
            <a:off x="8061557" y="13140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355" name="Straight Connector 354">
            <a:extLst>
              <a:ext uri="{FF2B5EF4-FFF2-40B4-BE49-F238E27FC236}">
                <a16:creationId xmlns:a16="http://schemas.microsoft.com/office/drawing/2014/main" id="{A68CB10D-7916-34FB-94A1-8DD7A2939069}"/>
              </a:ext>
            </a:extLst>
          </p:cNvPr>
          <p:cNvCxnSpPr>
            <a:cxnSpLocks/>
            <a:stCxn id="322" idx="0"/>
            <a:endCxn id="327" idx="4"/>
          </p:cNvCxnSpPr>
          <p:nvPr/>
        </p:nvCxnSpPr>
        <p:spPr>
          <a:xfrm flipV="1">
            <a:off x="7720029" y="13140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356" name="Straight Connector 355">
            <a:extLst>
              <a:ext uri="{FF2B5EF4-FFF2-40B4-BE49-F238E27FC236}">
                <a16:creationId xmlns:a16="http://schemas.microsoft.com/office/drawing/2014/main" id="{8A82634F-B172-7210-FB7D-37D33BDF0F58}"/>
              </a:ext>
            </a:extLst>
          </p:cNvPr>
          <p:cNvCxnSpPr>
            <a:cxnSpLocks/>
            <a:stCxn id="322" idx="4"/>
            <a:endCxn id="328" idx="0"/>
          </p:cNvCxnSpPr>
          <p:nvPr/>
        </p:nvCxnSpPr>
        <p:spPr>
          <a:xfrm>
            <a:off x="7720029"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357" name="Straight Connector 356">
            <a:extLst>
              <a:ext uri="{FF2B5EF4-FFF2-40B4-BE49-F238E27FC236}">
                <a16:creationId xmlns:a16="http://schemas.microsoft.com/office/drawing/2014/main" id="{7A9CCEA9-730A-031E-8E85-2ECB18DBBEE4}"/>
              </a:ext>
            </a:extLst>
          </p:cNvPr>
          <p:cNvCxnSpPr>
            <a:cxnSpLocks/>
            <a:endCxn id="329" idx="0"/>
          </p:cNvCxnSpPr>
          <p:nvPr/>
        </p:nvCxnSpPr>
        <p:spPr>
          <a:xfrm>
            <a:off x="7720029" y="22138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358" name="Straight Connector 357">
            <a:extLst>
              <a:ext uri="{FF2B5EF4-FFF2-40B4-BE49-F238E27FC236}">
                <a16:creationId xmlns:a16="http://schemas.microsoft.com/office/drawing/2014/main" id="{E01218E6-918A-4F7A-D609-FA13E3F052CF}"/>
              </a:ext>
            </a:extLst>
          </p:cNvPr>
          <p:cNvCxnSpPr>
            <a:cxnSpLocks/>
            <a:stCxn id="322" idx="4"/>
            <a:endCxn id="330" idx="0"/>
          </p:cNvCxnSpPr>
          <p:nvPr/>
        </p:nvCxnSpPr>
        <p:spPr>
          <a:xfrm>
            <a:off x="7720029" y="19816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359" name="Straight Connector 358">
            <a:extLst>
              <a:ext uri="{FF2B5EF4-FFF2-40B4-BE49-F238E27FC236}">
                <a16:creationId xmlns:a16="http://schemas.microsoft.com/office/drawing/2014/main" id="{56AEC728-478B-4193-FF98-09BA18CAE260}"/>
              </a:ext>
            </a:extLst>
          </p:cNvPr>
          <p:cNvCxnSpPr>
            <a:cxnSpLocks/>
            <a:endCxn id="331" idx="0"/>
          </p:cNvCxnSpPr>
          <p:nvPr/>
        </p:nvCxnSpPr>
        <p:spPr>
          <a:xfrm>
            <a:off x="7720029" y="22138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360" name="Straight Connector 359">
            <a:extLst>
              <a:ext uri="{FF2B5EF4-FFF2-40B4-BE49-F238E27FC236}">
                <a16:creationId xmlns:a16="http://schemas.microsoft.com/office/drawing/2014/main" id="{1A41DAA8-04CE-2320-DDE5-F5F1C06F61E6}"/>
              </a:ext>
            </a:extLst>
          </p:cNvPr>
          <p:cNvCxnSpPr>
            <a:cxnSpLocks/>
            <a:stCxn id="322" idx="4"/>
            <a:endCxn id="332" idx="0"/>
          </p:cNvCxnSpPr>
          <p:nvPr/>
        </p:nvCxnSpPr>
        <p:spPr>
          <a:xfrm>
            <a:off x="7720029" y="19816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361" name="Straight Connector 360">
            <a:extLst>
              <a:ext uri="{FF2B5EF4-FFF2-40B4-BE49-F238E27FC236}">
                <a16:creationId xmlns:a16="http://schemas.microsoft.com/office/drawing/2014/main" id="{04CF18C2-D596-ACC8-CB1C-08840D7C8B3A}"/>
              </a:ext>
            </a:extLst>
          </p:cNvPr>
          <p:cNvCxnSpPr>
            <a:cxnSpLocks/>
            <a:stCxn id="323" idx="4"/>
            <a:endCxn id="328" idx="0"/>
          </p:cNvCxnSpPr>
          <p:nvPr/>
        </p:nvCxnSpPr>
        <p:spPr>
          <a:xfrm flipH="1">
            <a:off x="7720029" y="19816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362" name="Straight Connector 361">
            <a:extLst>
              <a:ext uri="{FF2B5EF4-FFF2-40B4-BE49-F238E27FC236}">
                <a16:creationId xmlns:a16="http://schemas.microsoft.com/office/drawing/2014/main" id="{75351561-5CF8-3460-5A49-E408D0557D29}"/>
              </a:ext>
            </a:extLst>
          </p:cNvPr>
          <p:cNvCxnSpPr>
            <a:cxnSpLocks/>
            <a:stCxn id="323" idx="4"/>
            <a:endCxn id="329" idx="0"/>
          </p:cNvCxnSpPr>
          <p:nvPr/>
        </p:nvCxnSpPr>
        <p:spPr>
          <a:xfrm>
            <a:off x="8061557"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363" name="Straight Connector 362">
            <a:extLst>
              <a:ext uri="{FF2B5EF4-FFF2-40B4-BE49-F238E27FC236}">
                <a16:creationId xmlns:a16="http://schemas.microsoft.com/office/drawing/2014/main" id="{1A9D86AD-06B6-DBF8-BB47-0612BA8B478C}"/>
              </a:ext>
            </a:extLst>
          </p:cNvPr>
          <p:cNvCxnSpPr>
            <a:cxnSpLocks/>
            <a:stCxn id="323" idx="4"/>
            <a:endCxn id="330" idx="0"/>
          </p:cNvCxnSpPr>
          <p:nvPr/>
        </p:nvCxnSpPr>
        <p:spPr>
          <a:xfrm>
            <a:off x="8061557" y="19816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364" name="Straight Connector 363">
            <a:extLst>
              <a:ext uri="{FF2B5EF4-FFF2-40B4-BE49-F238E27FC236}">
                <a16:creationId xmlns:a16="http://schemas.microsoft.com/office/drawing/2014/main" id="{4ABFC013-9945-9C41-E39A-2ADC63C25D23}"/>
              </a:ext>
            </a:extLst>
          </p:cNvPr>
          <p:cNvCxnSpPr>
            <a:cxnSpLocks/>
            <a:stCxn id="323" idx="4"/>
            <a:endCxn id="331" idx="0"/>
          </p:cNvCxnSpPr>
          <p:nvPr/>
        </p:nvCxnSpPr>
        <p:spPr>
          <a:xfrm>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365" name="Straight Connector 364">
            <a:extLst>
              <a:ext uri="{FF2B5EF4-FFF2-40B4-BE49-F238E27FC236}">
                <a16:creationId xmlns:a16="http://schemas.microsoft.com/office/drawing/2014/main" id="{21CB98EA-A7D6-685F-5D6D-99FB48E82BA9}"/>
              </a:ext>
            </a:extLst>
          </p:cNvPr>
          <p:cNvCxnSpPr>
            <a:cxnSpLocks/>
            <a:stCxn id="323" idx="4"/>
            <a:endCxn id="332" idx="0"/>
          </p:cNvCxnSpPr>
          <p:nvPr/>
        </p:nvCxnSpPr>
        <p:spPr>
          <a:xfrm>
            <a:off x="8061557" y="19816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366" name="Straight Connector 365">
            <a:extLst>
              <a:ext uri="{FF2B5EF4-FFF2-40B4-BE49-F238E27FC236}">
                <a16:creationId xmlns:a16="http://schemas.microsoft.com/office/drawing/2014/main" id="{474C0737-5866-54A2-1770-44F3500A1191}"/>
              </a:ext>
            </a:extLst>
          </p:cNvPr>
          <p:cNvCxnSpPr>
            <a:cxnSpLocks/>
            <a:stCxn id="324" idx="4"/>
            <a:endCxn id="328" idx="0"/>
          </p:cNvCxnSpPr>
          <p:nvPr/>
        </p:nvCxnSpPr>
        <p:spPr>
          <a:xfrm flipH="1">
            <a:off x="7720029" y="19836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367" name="Straight Connector 366">
            <a:extLst>
              <a:ext uri="{FF2B5EF4-FFF2-40B4-BE49-F238E27FC236}">
                <a16:creationId xmlns:a16="http://schemas.microsoft.com/office/drawing/2014/main" id="{FC7C91CD-2B90-F1FF-BAD6-7C1D8FE9BEA2}"/>
              </a:ext>
            </a:extLst>
          </p:cNvPr>
          <p:cNvCxnSpPr>
            <a:cxnSpLocks/>
            <a:stCxn id="324" idx="4"/>
            <a:endCxn id="329" idx="0"/>
          </p:cNvCxnSpPr>
          <p:nvPr/>
        </p:nvCxnSpPr>
        <p:spPr>
          <a:xfrm flipH="1">
            <a:off x="8061557" y="19836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368" name="Straight Connector 367">
            <a:extLst>
              <a:ext uri="{FF2B5EF4-FFF2-40B4-BE49-F238E27FC236}">
                <a16:creationId xmlns:a16="http://schemas.microsoft.com/office/drawing/2014/main" id="{C09AAF19-67ED-C2CF-0024-8125117ADBFB}"/>
              </a:ext>
            </a:extLst>
          </p:cNvPr>
          <p:cNvCxnSpPr>
            <a:cxnSpLocks/>
            <a:stCxn id="324" idx="4"/>
            <a:endCxn id="330" idx="0"/>
          </p:cNvCxnSpPr>
          <p:nvPr/>
        </p:nvCxnSpPr>
        <p:spPr>
          <a:xfrm>
            <a:off x="8403084" y="19836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369" name="Straight Connector 368">
            <a:extLst>
              <a:ext uri="{FF2B5EF4-FFF2-40B4-BE49-F238E27FC236}">
                <a16:creationId xmlns:a16="http://schemas.microsoft.com/office/drawing/2014/main" id="{216C059B-0666-75D9-B056-8BB72ABBB03D}"/>
              </a:ext>
            </a:extLst>
          </p:cNvPr>
          <p:cNvCxnSpPr>
            <a:cxnSpLocks/>
            <a:stCxn id="324" idx="4"/>
            <a:endCxn id="331" idx="0"/>
          </p:cNvCxnSpPr>
          <p:nvPr/>
        </p:nvCxnSpPr>
        <p:spPr>
          <a:xfrm>
            <a:off x="8403084" y="19836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370" name="Straight Connector 369">
            <a:extLst>
              <a:ext uri="{FF2B5EF4-FFF2-40B4-BE49-F238E27FC236}">
                <a16:creationId xmlns:a16="http://schemas.microsoft.com/office/drawing/2014/main" id="{CF3BE7A4-6668-FC4F-74F6-3471B772BF5E}"/>
              </a:ext>
            </a:extLst>
          </p:cNvPr>
          <p:cNvCxnSpPr>
            <a:cxnSpLocks/>
            <a:stCxn id="324" idx="4"/>
            <a:endCxn id="332" idx="0"/>
          </p:cNvCxnSpPr>
          <p:nvPr/>
        </p:nvCxnSpPr>
        <p:spPr>
          <a:xfrm>
            <a:off x="8403084" y="19836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371" name="Straight Connector 370">
            <a:extLst>
              <a:ext uri="{FF2B5EF4-FFF2-40B4-BE49-F238E27FC236}">
                <a16:creationId xmlns:a16="http://schemas.microsoft.com/office/drawing/2014/main" id="{B81CEBD7-F76A-535B-8B2A-58CD81A55C28}"/>
              </a:ext>
            </a:extLst>
          </p:cNvPr>
          <p:cNvCxnSpPr>
            <a:cxnSpLocks/>
            <a:stCxn id="325" idx="4"/>
            <a:endCxn id="328" idx="0"/>
          </p:cNvCxnSpPr>
          <p:nvPr/>
        </p:nvCxnSpPr>
        <p:spPr>
          <a:xfrm flipH="1">
            <a:off x="7720029" y="19816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372" name="Straight Connector 371">
            <a:extLst>
              <a:ext uri="{FF2B5EF4-FFF2-40B4-BE49-F238E27FC236}">
                <a16:creationId xmlns:a16="http://schemas.microsoft.com/office/drawing/2014/main" id="{86BFCABA-954D-F5BD-31F6-2FE712F4BCC7}"/>
              </a:ext>
            </a:extLst>
          </p:cNvPr>
          <p:cNvCxnSpPr>
            <a:cxnSpLocks/>
            <a:stCxn id="325" idx="4"/>
            <a:endCxn id="329" idx="0"/>
          </p:cNvCxnSpPr>
          <p:nvPr/>
        </p:nvCxnSpPr>
        <p:spPr>
          <a:xfrm flipH="1">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373" name="Straight Connector 372">
            <a:extLst>
              <a:ext uri="{FF2B5EF4-FFF2-40B4-BE49-F238E27FC236}">
                <a16:creationId xmlns:a16="http://schemas.microsoft.com/office/drawing/2014/main" id="{8FF5F050-266D-5F0B-2592-A131196BBA0A}"/>
              </a:ext>
            </a:extLst>
          </p:cNvPr>
          <p:cNvCxnSpPr>
            <a:cxnSpLocks/>
            <a:stCxn id="325" idx="4"/>
            <a:endCxn id="330" idx="0"/>
          </p:cNvCxnSpPr>
          <p:nvPr/>
        </p:nvCxnSpPr>
        <p:spPr>
          <a:xfrm flipH="1">
            <a:off x="8403084" y="19816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374" name="Straight Connector 373">
            <a:extLst>
              <a:ext uri="{FF2B5EF4-FFF2-40B4-BE49-F238E27FC236}">
                <a16:creationId xmlns:a16="http://schemas.microsoft.com/office/drawing/2014/main" id="{81E91943-1EAB-3788-8DCB-60A59648B566}"/>
              </a:ext>
            </a:extLst>
          </p:cNvPr>
          <p:cNvCxnSpPr>
            <a:cxnSpLocks/>
            <a:stCxn id="325" idx="4"/>
            <a:endCxn id="331" idx="0"/>
          </p:cNvCxnSpPr>
          <p:nvPr/>
        </p:nvCxnSpPr>
        <p:spPr>
          <a:xfrm>
            <a:off x="8744612"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375" name="Straight Connector 374">
            <a:extLst>
              <a:ext uri="{FF2B5EF4-FFF2-40B4-BE49-F238E27FC236}">
                <a16:creationId xmlns:a16="http://schemas.microsoft.com/office/drawing/2014/main" id="{1E4DD5BF-7405-DE6F-7CE8-7010FC549325}"/>
              </a:ext>
            </a:extLst>
          </p:cNvPr>
          <p:cNvCxnSpPr>
            <a:cxnSpLocks/>
            <a:stCxn id="325" idx="4"/>
            <a:endCxn id="332" idx="0"/>
          </p:cNvCxnSpPr>
          <p:nvPr/>
        </p:nvCxnSpPr>
        <p:spPr>
          <a:xfrm>
            <a:off x="8744612" y="19816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376" name="Straight Connector 375">
            <a:extLst>
              <a:ext uri="{FF2B5EF4-FFF2-40B4-BE49-F238E27FC236}">
                <a16:creationId xmlns:a16="http://schemas.microsoft.com/office/drawing/2014/main" id="{F665A9F9-7ABE-BA01-48C0-90426C95CC6B}"/>
              </a:ext>
            </a:extLst>
          </p:cNvPr>
          <p:cNvCxnSpPr>
            <a:cxnSpLocks/>
            <a:stCxn id="326" idx="4"/>
            <a:endCxn id="328" idx="0"/>
          </p:cNvCxnSpPr>
          <p:nvPr/>
        </p:nvCxnSpPr>
        <p:spPr>
          <a:xfrm flipH="1">
            <a:off x="7720029" y="19802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377" name="Straight Connector 376">
            <a:extLst>
              <a:ext uri="{FF2B5EF4-FFF2-40B4-BE49-F238E27FC236}">
                <a16:creationId xmlns:a16="http://schemas.microsoft.com/office/drawing/2014/main" id="{9DCCC1D5-1098-7202-A2B2-A63AB28B3DAA}"/>
              </a:ext>
            </a:extLst>
          </p:cNvPr>
          <p:cNvCxnSpPr>
            <a:cxnSpLocks/>
            <a:stCxn id="326" idx="4"/>
            <a:endCxn id="329" idx="0"/>
          </p:cNvCxnSpPr>
          <p:nvPr/>
        </p:nvCxnSpPr>
        <p:spPr>
          <a:xfrm flipH="1">
            <a:off x="8061557" y="19802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378" name="Straight Connector 377">
            <a:extLst>
              <a:ext uri="{FF2B5EF4-FFF2-40B4-BE49-F238E27FC236}">
                <a16:creationId xmlns:a16="http://schemas.microsoft.com/office/drawing/2014/main" id="{6BAB6A8C-E231-3D69-42D2-31C5FF76C99D}"/>
              </a:ext>
            </a:extLst>
          </p:cNvPr>
          <p:cNvCxnSpPr>
            <a:cxnSpLocks/>
            <a:stCxn id="326" idx="4"/>
            <a:endCxn id="330" idx="0"/>
          </p:cNvCxnSpPr>
          <p:nvPr/>
        </p:nvCxnSpPr>
        <p:spPr>
          <a:xfrm flipH="1">
            <a:off x="8403084" y="19802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379" name="Straight Connector 378">
            <a:extLst>
              <a:ext uri="{FF2B5EF4-FFF2-40B4-BE49-F238E27FC236}">
                <a16:creationId xmlns:a16="http://schemas.microsoft.com/office/drawing/2014/main" id="{E1BFBBEB-046E-DB87-F84C-F01B35FA054F}"/>
              </a:ext>
            </a:extLst>
          </p:cNvPr>
          <p:cNvCxnSpPr>
            <a:cxnSpLocks/>
            <a:stCxn id="326" idx="4"/>
            <a:endCxn id="331" idx="0"/>
          </p:cNvCxnSpPr>
          <p:nvPr/>
        </p:nvCxnSpPr>
        <p:spPr>
          <a:xfrm flipH="1">
            <a:off x="8744612" y="19802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380" name="Straight Connector 379">
            <a:extLst>
              <a:ext uri="{FF2B5EF4-FFF2-40B4-BE49-F238E27FC236}">
                <a16:creationId xmlns:a16="http://schemas.microsoft.com/office/drawing/2014/main" id="{CDBAAB30-BBE2-E826-665D-F8C36C088B81}"/>
              </a:ext>
            </a:extLst>
          </p:cNvPr>
          <p:cNvCxnSpPr>
            <a:cxnSpLocks/>
            <a:stCxn id="326" idx="4"/>
            <a:endCxn id="332" idx="0"/>
          </p:cNvCxnSpPr>
          <p:nvPr/>
        </p:nvCxnSpPr>
        <p:spPr>
          <a:xfrm>
            <a:off x="9087859" y="19802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381" name="Straight Connector 380">
            <a:extLst>
              <a:ext uri="{FF2B5EF4-FFF2-40B4-BE49-F238E27FC236}">
                <a16:creationId xmlns:a16="http://schemas.microsoft.com/office/drawing/2014/main" id="{63828E05-E157-397E-ADF1-381E1EA79CDF}"/>
              </a:ext>
            </a:extLst>
          </p:cNvPr>
          <p:cNvCxnSpPr>
            <a:cxnSpLocks/>
            <a:stCxn id="328" idx="4"/>
            <a:endCxn id="333" idx="0"/>
          </p:cNvCxnSpPr>
          <p:nvPr/>
        </p:nvCxnSpPr>
        <p:spPr>
          <a:xfrm>
            <a:off x="7720029" y="26869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382" name="Straight Connector 381">
            <a:extLst>
              <a:ext uri="{FF2B5EF4-FFF2-40B4-BE49-F238E27FC236}">
                <a16:creationId xmlns:a16="http://schemas.microsoft.com/office/drawing/2014/main" id="{E55F22AB-9131-84BC-4365-F3A4E8F8648B}"/>
              </a:ext>
            </a:extLst>
          </p:cNvPr>
          <p:cNvCxnSpPr>
            <a:cxnSpLocks/>
            <a:stCxn id="328" idx="4"/>
            <a:endCxn id="334" idx="0"/>
          </p:cNvCxnSpPr>
          <p:nvPr/>
        </p:nvCxnSpPr>
        <p:spPr>
          <a:xfrm>
            <a:off x="7720029" y="26869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383" name="Straight Connector 382">
            <a:extLst>
              <a:ext uri="{FF2B5EF4-FFF2-40B4-BE49-F238E27FC236}">
                <a16:creationId xmlns:a16="http://schemas.microsoft.com/office/drawing/2014/main" id="{7D353109-83D2-BD26-357F-F0225D392A05}"/>
              </a:ext>
            </a:extLst>
          </p:cNvPr>
          <p:cNvCxnSpPr>
            <a:cxnSpLocks/>
            <a:stCxn id="328" idx="4"/>
            <a:endCxn id="335" idx="0"/>
          </p:cNvCxnSpPr>
          <p:nvPr/>
        </p:nvCxnSpPr>
        <p:spPr>
          <a:xfrm>
            <a:off x="7720029" y="26869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384" name="Straight Connector 383">
            <a:extLst>
              <a:ext uri="{FF2B5EF4-FFF2-40B4-BE49-F238E27FC236}">
                <a16:creationId xmlns:a16="http://schemas.microsoft.com/office/drawing/2014/main" id="{12165258-7102-8F22-97F0-9D38B4A0BEAC}"/>
              </a:ext>
            </a:extLst>
          </p:cNvPr>
          <p:cNvCxnSpPr>
            <a:cxnSpLocks/>
            <a:stCxn id="329" idx="4"/>
            <a:endCxn id="333" idx="0"/>
          </p:cNvCxnSpPr>
          <p:nvPr/>
        </p:nvCxnSpPr>
        <p:spPr>
          <a:xfrm flipH="1">
            <a:off x="8051437" y="26869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385" name="Straight Connector 384">
            <a:extLst>
              <a:ext uri="{FF2B5EF4-FFF2-40B4-BE49-F238E27FC236}">
                <a16:creationId xmlns:a16="http://schemas.microsoft.com/office/drawing/2014/main" id="{17D29498-E8BF-CD50-4F6C-F6AD89304698}"/>
              </a:ext>
            </a:extLst>
          </p:cNvPr>
          <p:cNvCxnSpPr>
            <a:cxnSpLocks/>
            <a:stCxn id="329" idx="4"/>
            <a:endCxn id="334" idx="0"/>
          </p:cNvCxnSpPr>
          <p:nvPr/>
        </p:nvCxnSpPr>
        <p:spPr>
          <a:xfrm>
            <a:off x="8061557" y="26869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386" name="Straight Connector 385">
            <a:extLst>
              <a:ext uri="{FF2B5EF4-FFF2-40B4-BE49-F238E27FC236}">
                <a16:creationId xmlns:a16="http://schemas.microsoft.com/office/drawing/2014/main" id="{5AE4C523-E110-EA77-A7ED-0F7881130FE4}"/>
              </a:ext>
            </a:extLst>
          </p:cNvPr>
          <p:cNvCxnSpPr>
            <a:cxnSpLocks/>
            <a:stCxn id="329" idx="4"/>
            <a:endCxn id="335" idx="0"/>
          </p:cNvCxnSpPr>
          <p:nvPr/>
        </p:nvCxnSpPr>
        <p:spPr>
          <a:xfrm>
            <a:off x="8061557" y="26869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387" name="Straight Connector 386">
            <a:extLst>
              <a:ext uri="{FF2B5EF4-FFF2-40B4-BE49-F238E27FC236}">
                <a16:creationId xmlns:a16="http://schemas.microsoft.com/office/drawing/2014/main" id="{C9543181-6E3B-ABBB-6A73-1731C7732231}"/>
              </a:ext>
            </a:extLst>
          </p:cNvPr>
          <p:cNvCxnSpPr>
            <a:cxnSpLocks/>
            <a:stCxn id="330" idx="4"/>
            <a:endCxn id="333" idx="0"/>
          </p:cNvCxnSpPr>
          <p:nvPr/>
        </p:nvCxnSpPr>
        <p:spPr>
          <a:xfrm flipH="1">
            <a:off x="8051437" y="26889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388" name="Straight Connector 387">
            <a:extLst>
              <a:ext uri="{FF2B5EF4-FFF2-40B4-BE49-F238E27FC236}">
                <a16:creationId xmlns:a16="http://schemas.microsoft.com/office/drawing/2014/main" id="{6B4A8C65-0232-41CE-9133-E53867AB49BE}"/>
              </a:ext>
            </a:extLst>
          </p:cNvPr>
          <p:cNvCxnSpPr>
            <a:cxnSpLocks/>
            <a:stCxn id="330" idx="4"/>
            <a:endCxn id="334" idx="0"/>
          </p:cNvCxnSpPr>
          <p:nvPr/>
        </p:nvCxnSpPr>
        <p:spPr>
          <a:xfrm flipH="1">
            <a:off x="8394683" y="26889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389" name="Straight Connector 388">
            <a:extLst>
              <a:ext uri="{FF2B5EF4-FFF2-40B4-BE49-F238E27FC236}">
                <a16:creationId xmlns:a16="http://schemas.microsoft.com/office/drawing/2014/main" id="{0CF580BE-88ED-6FE3-6814-A98E71F0C0CB}"/>
              </a:ext>
            </a:extLst>
          </p:cNvPr>
          <p:cNvCxnSpPr>
            <a:cxnSpLocks/>
            <a:stCxn id="330" idx="4"/>
            <a:endCxn id="335" idx="0"/>
          </p:cNvCxnSpPr>
          <p:nvPr/>
        </p:nvCxnSpPr>
        <p:spPr>
          <a:xfrm>
            <a:off x="8403084" y="26889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390" name="Straight Connector 389">
            <a:extLst>
              <a:ext uri="{FF2B5EF4-FFF2-40B4-BE49-F238E27FC236}">
                <a16:creationId xmlns:a16="http://schemas.microsoft.com/office/drawing/2014/main" id="{256B7AFE-7D1D-5AF9-FDF0-B4A17E1BB2ED}"/>
              </a:ext>
            </a:extLst>
          </p:cNvPr>
          <p:cNvCxnSpPr>
            <a:cxnSpLocks/>
            <a:stCxn id="331" idx="4"/>
            <a:endCxn id="333" idx="0"/>
          </p:cNvCxnSpPr>
          <p:nvPr/>
        </p:nvCxnSpPr>
        <p:spPr>
          <a:xfrm flipH="1">
            <a:off x="8051437" y="26869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391" name="Straight Connector 390">
            <a:extLst>
              <a:ext uri="{FF2B5EF4-FFF2-40B4-BE49-F238E27FC236}">
                <a16:creationId xmlns:a16="http://schemas.microsoft.com/office/drawing/2014/main" id="{EBFCC86C-A863-E348-911E-C8CD7467F7DF}"/>
              </a:ext>
            </a:extLst>
          </p:cNvPr>
          <p:cNvCxnSpPr>
            <a:cxnSpLocks/>
            <a:stCxn id="331" idx="4"/>
            <a:endCxn id="334" idx="0"/>
          </p:cNvCxnSpPr>
          <p:nvPr/>
        </p:nvCxnSpPr>
        <p:spPr>
          <a:xfrm flipH="1">
            <a:off x="8394683" y="26869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392" name="Straight Connector 391">
            <a:extLst>
              <a:ext uri="{FF2B5EF4-FFF2-40B4-BE49-F238E27FC236}">
                <a16:creationId xmlns:a16="http://schemas.microsoft.com/office/drawing/2014/main" id="{8D62B35F-B62F-E272-8E26-E2E2603A764B}"/>
              </a:ext>
            </a:extLst>
          </p:cNvPr>
          <p:cNvCxnSpPr>
            <a:cxnSpLocks/>
            <a:stCxn id="331" idx="4"/>
            <a:endCxn id="335" idx="0"/>
          </p:cNvCxnSpPr>
          <p:nvPr/>
        </p:nvCxnSpPr>
        <p:spPr>
          <a:xfrm flipH="1">
            <a:off x="8733441" y="26869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393" name="Straight Connector 392">
            <a:extLst>
              <a:ext uri="{FF2B5EF4-FFF2-40B4-BE49-F238E27FC236}">
                <a16:creationId xmlns:a16="http://schemas.microsoft.com/office/drawing/2014/main" id="{3E6E220D-8FF9-06A9-D558-4264FC462EF5}"/>
              </a:ext>
            </a:extLst>
          </p:cNvPr>
          <p:cNvCxnSpPr>
            <a:cxnSpLocks/>
            <a:stCxn id="332" idx="4"/>
            <a:endCxn id="333" idx="0"/>
          </p:cNvCxnSpPr>
          <p:nvPr/>
        </p:nvCxnSpPr>
        <p:spPr>
          <a:xfrm flipH="1">
            <a:off x="8051437" y="26854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394" name="Straight Connector 393">
            <a:extLst>
              <a:ext uri="{FF2B5EF4-FFF2-40B4-BE49-F238E27FC236}">
                <a16:creationId xmlns:a16="http://schemas.microsoft.com/office/drawing/2014/main" id="{4A5E6977-44F5-6B71-5D66-821C45AFF362}"/>
              </a:ext>
            </a:extLst>
          </p:cNvPr>
          <p:cNvCxnSpPr>
            <a:cxnSpLocks/>
            <a:stCxn id="332" idx="4"/>
            <a:endCxn id="334" idx="0"/>
          </p:cNvCxnSpPr>
          <p:nvPr/>
        </p:nvCxnSpPr>
        <p:spPr>
          <a:xfrm flipH="1">
            <a:off x="8394683" y="26854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395" name="Straight Connector 394">
            <a:extLst>
              <a:ext uri="{FF2B5EF4-FFF2-40B4-BE49-F238E27FC236}">
                <a16:creationId xmlns:a16="http://schemas.microsoft.com/office/drawing/2014/main" id="{FB8AD8A7-E46F-FE53-D30A-B593695D79C9}"/>
              </a:ext>
            </a:extLst>
          </p:cNvPr>
          <p:cNvCxnSpPr>
            <a:cxnSpLocks/>
            <a:stCxn id="332" idx="4"/>
            <a:endCxn id="335" idx="0"/>
          </p:cNvCxnSpPr>
          <p:nvPr/>
        </p:nvCxnSpPr>
        <p:spPr>
          <a:xfrm flipH="1">
            <a:off x="8733441" y="26854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396" name="Arrow: Right 395">
            <a:extLst>
              <a:ext uri="{FF2B5EF4-FFF2-40B4-BE49-F238E27FC236}">
                <a16:creationId xmlns:a16="http://schemas.microsoft.com/office/drawing/2014/main" id="{C53F0BF4-2F9A-9A55-5BA3-DFBE113364F1}"/>
              </a:ext>
            </a:extLst>
          </p:cNvPr>
          <p:cNvSpPr/>
          <p:nvPr/>
        </p:nvSpPr>
        <p:spPr>
          <a:xfrm>
            <a:off x="7046113" y="21300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7" name="Arrow: Right 396">
            <a:extLst>
              <a:ext uri="{FF2B5EF4-FFF2-40B4-BE49-F238E27FC236}">
                <a16:creationId xmlns:a16="http://schemas.microsoft.com/office/drawing/2014/main" id="{49615A1D-7A1D-71E2-72D3-F6C8B0C7CD60}"/>
              </a:ext>
            </a:extLst>
          </p:cNvPr>
          <p:cNvSpPr/>
          <p:nvPr/>
        </p:nvSpPr>
        <p:spPr>
          <a:xfrm>
            <a:off x="9396569" y="21204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755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Comparison</a:t>
            </a:r>
          </a:p>
          <a:p>
            <a:r>
              <a:rPr lang="en-US" sz="2800" b="1" dirty="0"/>
              <a:t>	Pre-trained Large Language Transformer Models</a:t>
            </a:r>
            <a:endParaRPr lang="en-US" sz="2800" dirty="0"/>
          </a:p>
        </p:txBody>
      </p:sp>
      <p:graphicFrame>
        <p:nvGraphicFramePr>
          <p:cNvPr id="9" name="Table 8">
            <a:extLst>
              <a:ext uri="{FF2B5EF4-FFF2-40B4-BE49-F238E27FC236}">
                <a16:creationId xmlns:a16="http://schemas.microsoft.com/office/drawing/2014/main" id="{B0071975-121C-C573-1526-38D3B7B9BF3C}"/>
              </a:ext>
            </a:extLst>
          </p:cNvPr>
          <p:cNvGraphicFramePr>
            <a:graphicFrameLocks noGrp="1"/>
          </p:cNvGraphicFramePr>
          <p:nvPr>
            <p:extLst>
              <p:ext uri="{D42A27DB-BD31-4B8C-83A1-F6EECF244321}">
                <p14:modId xmlns:p14="http://schemas.microsoft.com/office/powerpoint/2010/main" val="3453566152"/>
              </p:ext>
            </p:extLst>
          </p:nvPr>
        </p:nvGraphicFramePr>
        <p:xfrm>
          <a:off x="8698808" y="1713077"/>
          <a:ext cx="2337402" cy="3902900"/>
        </p:xfrm>
        <a:graphic>
          <a:graphicData uri="http://schemas.openxmlformats.org/drawingml/2006/table">
            <a:tbl>
              <a:tblPr>
                <a:tableStyleId>{5940675A-B579-460E-94D1-54222C63F5DA}</a:tableStyleId>
              </a:tblPr>
              <a:tblGrid>
                <a:gridCol w="1214658">
                  <a:extLst>
                    <a:ext uri="{9D8B030D-6E8A-4147-A177-3AD203B41FA5}">
                      <a16:colId xmlns:a16="http://schemas.microsoft.com/office/drawing/2014/main" val="961364371"/>
                    </a:ext>
                  </a:extLst>
                </a:gridCol>
                <a:gridCol w="1122744">
                  <a:extLst>
                    <a:ext uri="{9D8B030D-6E8A-4147-A177-3AD203B41FA5}">
                      <a16:colId xmlns:a16="http://schemas.microsoft.com/office/drawing/2014/main" val="759455891"/>
                    </a:ext>
                  </a:extLst>
                </a:gridCol>
              </a:tblGrid>
              <a:tr h="172540">
                <a:tc>
                  <a:txBody>
                    <a:bodyPr/>
                    <a:lstStyle/>
                    <a:p>
                      <a:pPr algn="ctr"/>
                      <a:r>
                        <a:rPr lang="en-US" sz="1400" b="1" dirty="0">
                          <a:effectLst/>
                          <a:latin typeface="Google Sans"/>
                        </a:rPr>
                        <a:t>Model</a:t>
                      </a:r>
                    </a:p>
                  </a:txBody>
                  <a:tcPr anchor="ctr">
                    <a:solidFill>
                      <a:schemeClr val="bg1">
                        <a:lumMod val="85000"/>
                      </a:schemeClr>
                    </a:solidFill>
                  </a:tcPr>
                </a:tc>
                <a:tc>
                  <a:txBody>
                    <a:bodyPr/>
                    <a:lstStyle/>
                    <a:p>
                      <a:pPr algn="ctr"/>
                      <a:r>
                        <a:rPr lang="en-US" sz="1400" b="1" dirty="0">
                          <a:effectLst/>
                          <a:latin typeface="Google Sans"/>
                        </a:rPr>
                        <a:t>Parameter </a:t>
                      </a:r>
                      <a:br>
                        <a:rPr lang="en-US" sz="1400" b="1" dirty="0">
                          <a:effectLst/>
                          <a:latin typeface="Google Sans"/>
                        </a:rPr>
                      </a:br>
                      <a:r>
                        <a:rPr lang="en-US" sz="1400" b="1" dirty="0">
                          <a:effectLst/>
                          <a:latin typeface="Google Sans"/>
                        </a:rPr>
                        <a:t>size</a:t>
                      </a:r>
                    </a:p>
                  </a:txBody>
                  <a:tcPr anchor="ctr">
                    <a:solidFill>
                      <a:schemeClr val="bg1">
                        <a:lumMod val="85000"/>
                      </a:schemeClr>
                    </a:solidFill>
                  </a:tcPr>
                </a:tc>
                <a:extLst>
                  <a:ext uri="{0D108BD9-81ED-4DB2-BD59-A6C34878D82A}">
                    <a16:rowId xmlns:a16="http://schemas.microsoft.com/office/drawing/2014/main" val="1311046807"/>
                  </a:ext>
                </a:extLst>
              </a:tr>
              <a:tr h="0">
                <a:tc>
                  <a:txBody>
                    <a:bodyPr/>
                    <a:lstStyle/>
                    <a:p>
                      <a:pPr algn="ctr"/>
                      <a:r>
                        <a:rPr lang="en-US" sz="1400" b="1" dirty="0" err="1">
                          <a:effectLst/>
                          <a:latin typeface="Google Sans"/>
                        </a:rPr>
                        <a:t>DeepSeek</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32B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1888087760"/>
                  </a:ext>
                </a:extLst>
              </a:tr>
              <a:tr h="0">
                <a:tc>
                  <a:txBody>
                    <a:bodyPr/>
                    <a:lstStyle/>
                    <a:p>
                      <a:pPr algn="ctr"/>
                      <a:r>
                        <a:rPr lang="en-US" sz="1400" b="1" dirty="0">
                          <a:effectLst/>
                          <a:latin typeface="Google Sans"/>
                        </a:rPr>
                        <a:t>Flan-T5-XXL</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52212827"/>
                  </a:ext>
                </a:extLst>
              </a:tr>
              <a:tr h="0">
                <a:tc>
                  <a:txBody>
                    <a:bodyPr/>
                    <a:lstStyle/>
                    <a:p>
                      <a:pPr algn="ctr"/>
                      <a:r>
                        <a:rPr lang="en-US" sz="1400" b="1" dirty="0">
                          <a:effectLst/>
                          <a:latin typeface="Google Sans"/>
                        </a:rPr>
                        <a:t>Tk-Instruct</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1188703249"/>
                  </a:ext>
                </a:extLst>
              </a:tr>
              <a:tr h="503285">
                <a:tc>
                  <a:txBody>
                    <a:bodyPr/>
                    <a:lstStyle/>
                    <a:p>
                      <a:pPr algn="ctr"/>
                      <a:r>
                        <a:rPr lang="en-US" sz="1400" b="1" dirty="0">
                          <a:effectLst/>
                          <a:latin typeface="Google Sans"/>
                        </a:rPr>
                        <a:t>T0pp</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11B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4233983034"/>
                  </a:ext>
                </a:extLst>
              </a:tr>
              <a:tr h="503285">
                <a:tc>
                  <a:txBody>
                    <a:bodyPr/>
                    <a:lstStyle/>
                    <a:p>
                      <a:pPr algn="ctr"/>
                      <a:r>
                        <a:rPr lang="en-US" sz="1400" b="1" dirty="0">
                          <a:effectLst/>
                          <a:latin typeface="Google Sans"/>
                        </a:rPr>
                        <a:t>Vicuna</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13.7B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856657218"/>
                  </a:ext>
                </a:extLst>
              </a:tr>
              <a:tr h="503285">
                <a:tc>
                  <a:txBody>
                    <a:bodyPr/>
                    <a:lstStyle/>
                    <a:p>
                      <a:pPr algn="ctr"/>
                      <a:r>
                        <a:rPr lang="en-US" sz="1400" b="1" dirty="0">
                          <a:effectLst/>
                          <a:latin typeface="Google Sans"/>
                        </a:rPr>
                        <a:t>ChatGPT3</a:t>
                      </a: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175B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1529976590"/>
                  </a:ext>
                </a:extLst>
              </a:tr>
              <a:tr h="503285">
                <a:tc>
                  <a:txBody>
                    <a:bodyPr/>
                    <a:lstStyle/>
                    <a:p>
                      <a:pPr algn="ctr"/>
                      <a:r>
                        <a:rPr lang="en-US" sz="1400" b="1" dirty="0" err="1">
                          <a:effectLst/>
                          <a:latin typeface="Google Sans"/>
                        </a:rPr>
                        <a:t>BioBERT</a:t>
                      </a:r>
                      <a:endParaRPr lang="en-US" sz="1400" b="1" dirty="0">
                        <a:effectLst/>
                        <a:latin typeface="Google Sans"/>
                      </a:endParaRPr>
                    </a:p>
                  </a:txBody>
                  <a:tcPr marL="121920" marR="121920" marT="121920" marB="121920" anchor="ctr">
                    <a:solidFill>
                      <a:schemeClr val="accent1">
                        <a:lumMod val="20000"/>
                        <a:lumOff val="80000"/>
                      </a:schemeClr>
                    </a:solidFill>
                  </a:tcPr>
                </a:tc>
                <a:tc>
                  <a:txBody>
                    <a:bodyPr/>
                    <a:lstStyle/>
                    <a:p>
                      <a:pPr algn="ctr"/>
                      <a:r>
                        <a:rPr lang="en-US" sz="1400" b="0" dirty="0">
                          <a:effectLst/>
                          <a:latin typeface="Google Sans"/>
                        </a:rPr>
                        <a:t>0.34B</a:t>
                      </a:r>
                    </a:p>
                  </a:txBody>
                  <a:tcPr marL="121920" marR="121920" marT="121920" marB="121920" anchor="ctr">
                    <a:solidFill>
                      <a:schemeClr val="accent1">
                        <a:lumMod val="20000"/>
                        <a:lumOff val="80000"/>
                      </a:schemeClr>
                    </a:solidFill>
                  </a:tcPr>
                </a:tc>
                <a:extLst>
                  <a:ext uri="{0D108BD9-81ED-4DB2-BD59-A6C34878D82A}">
                    <a16:rowId xmlns:a16="http://schemas.microsoft.com/office/drawing/2014/main" val="3163482224"/>
                  </a:ext>
                </a:extLst>
              </a:tr>
            </a:tbl>
          </a:graphicData>
        </a:graphic>
      </p:graphicFrame>
      <p:sp>
        <p:nvSpPr>
          <p:cNvPr id="10" name="TextBox 9">
            <a:extLst>
              <a:ext uri="{FF2B5EF4-FFF2-40B4-BE49-F238E27FC236}">
                <a16:creationId xmlns:a16="http://schemas.microsoft.com/office/drawing/2014/main" id="{D0B39D13-9328-365B-F63C-0A8A5E200FAE}"/>
              </a:ext>
            </a:extLst>
          </p:cNvPr>
          <p:cNvSpPr txBox="1"/>
          <p:nvPr/>
        </p:nvSpPr>
        <p:spPr>
          <a:xfrm>
            <a:off x="1496278" y="2481913"/>
            <a:ext cx="3018406" cy="307777"/>
          </a:xfrm>
          <a:prstGeom prst="rect">
            <a:avLst/>
          </a:prstGeom>
          <a:noFill/>
        </p:spPr>
        <p:txBody>
          <a:bodyPr wrap="square">
            <a:spAutoFit/>
          </a:body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Large language transformer Models</a:t>
            </a:r>
          </a:p>
        </p:txBody>
      </p:sp>
      <p:sp>
        <p:nvSpPr>
          <p:cNvPr id="22" name="Arrow: Chevron 21">
            <a:extLst>
              <a:ext uri="{FF2B5EF4-FFF2-40B4-BE49-F238E27FC236}">
                <a16:creationId xmlns:a16="http://schemas.microsoft.com/office/drawing/2014/main" id="{432B7E88-B665-FDFD-1158-9B8838E667C1}"/>
              </a:ext>
            </a:extLst>
          </p:cNvPr>
          <p:cNvSpPr/>
          <p:nvPr/>
        </p:nvSpPr>
        <p:spPr>
          <a:xfrm>
            <a:off x="364821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864AD351-09CC-49C4-4482-392DB22A9E20}"/>
              </a:ext>
            </a:extLst>
          </p:cNvPr>
          <p:cNvSpPr/>
          <p:nvPr/>
        </p:nvSpPr>
        <p:spPr>
          <a:xfrm>
            <a:off x="298558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4" name="Arrow: Chevron 33">
            <a:extLst>
              <a:ext uri="{FF2B5EF4-FFF2-40B4-BE49-F238E27FC236}">
                <a16:creationId xmlns:a16="http://schemas.microsoft.com/office/drawing/2014/main" id="{A930CF9C-7794-2A2B-E765-FF9AB223492B}"/>
              </a:ext>
            </a:extLst>
          </p:cNvPr>
          <p:cNvSpPr/>
          <p:nvPr/>
        </p:nvSpPr>
        <p:spPr>
          <a:xfrm>
            <a:off x="232295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sp>
        <p:nvSpPr>
          <p:cNvPr id="35" name="Arrow: Chevron 34">
            <a:extLst>
              <a:ext uri="{FF2B5EF4-FFF2-40B4-BE49-F238E27FC236}">
                <a16:creationId xmlns:a16="http://schemas.microsoft.com/office/drawing/2014/main" id="{030E63E5-9842-25DF-466C-58A985D2C036}"/>
              </a:ext>
            </a:extLst>
          </p:cNvPr>
          <p:cNvSpPr/>
          <p:nvPr/>
        </p:nvSpPr>
        <p:spPr>
          <a:xfrm>
            <a:off x="1660328" y="2810168"/>
            <a:ext cx="721576" cy="312597"/>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36" name="Group 35">
            <a:extLst>
              <a:ext uri="{FF2B5EF4-FFF2-40B4-BE49-F238E27FC236}">
                <a16:creationId xmlns:a16="http://schemas.microsoft.com/office/drawing/2014/main" id="{944CC0EA-DCFF-1D9D-0FE7-65E09D9EB619}"/>
              </a:ext>
            </a:extLst>
          </p:cNvPr>
          <p:cNvGrpSpPr/>
          <p:nvPr/>
        </p:nvGrpSpPr>
        <p:grpSpPr>
          <a:xfrm>
            <a:off x="4724942" y="1482437"/>
            <a:ext cx="2942276" cy="2566076"/>
            <a:chOff x="8407559" y="1178242"/>
            <a:chExt cx="2517528" cy="1674686"/>
          </a:xfrm>
        </p:grpSpPr>
        <p:sp>
          <p:nvSpPr>
            <p:cNvPr id="37" name="Double Brace 36">
              <a:extLst>
                <a:ext uri="{FF2B5EF4-FFF2-40B4-BE49-F238E27FC236}">
                  <a16:creationId xmlns:a16="http://schemas.microsoft.com/office/drawing/2014/main" id="{DF821692-4FE7-14B2-459A-1548C1A56573}"/>
                </a:ext>
              </a:extLst>
            </p:cNvPr>
            <p:cNvSpPr/>
            <p:nvPr/>
          </p:nvSpPr>
          <p:spPr>
            <a:xfrm>
              <a:off x="8407559" y="1559651"/>
              <a:ext cx="2517528" cy="1174211"/>
            </a:xfrm>
            <a:prstGeom prst="bracePair">
              <a:avLst/>
            </a:prstGeom>
          </p:spPr>
          <p:style>
            <a:lnRef idx="3">
              <a:schemeClr val="dk1"/>
            </a:lnRef>
            <a:fillRef idx="0">
              <a:schemeClr val="dk1"/>
            </a:fillRef>
            <a:effectRef idx="2">
              <a:schemeClr val="dk1"/>
            </a:effectRef>
            <a:fontRef idx="minor">
              <a:schemeClr val="tx1"/>
            </a:fontRef>
          </p:style>
          <p:txBody>
            <a:bodyPr rtlCol="0" anchor="ctr"/>
            <a:lstStyle/>
            <a:p>
              <a:pPr marL="342900" indent="-342900">
                <a:buAutoNum type="arabicPeriod"/>
              </a:pPr>
              <a:r>
                <a:rPr lang="en-US" dirty="0" err="1">
                  <a:latin typeface="Times New Roman" panose="02020603050405020304" pitchFamily="18" charset="0"/>
                  <a:cs typeface="Times New Roman" panose="02020603050405020304" pitchFamily="18" charset="0"/>
                </a:rPr>
                <a:t>DeepSeek</a:t>
              </a:r>
              <a:r>
                <a:rPr lang="en-US" dirty="0">
                  <a:latin typeface="Times New Roman" panose="02020603050405020304" pitchFamily="18" charset="0"/>
                  <a:cs typeface="Times New Roman" panose="02020603050405020304" pitchFamily="18" charset="0"/>
                </a:rPr>
                <a:t> (</a:t>
              </a:r>
              <a:r>
                <a:rPr lang="en-US" dirty="0" err="1"/>
                <a:t>Qwen</a:t>
              </a:r>
              <a:r>
                <a:rPr lang="en-US" dirty="0"/>
                <a:t>)</a:t>
              </a: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a:latin typeface="Times New Roman" panose="02020603050405020304" pitchFamily="18" charset="0"/>
                  <a:cs typeface="Times New Roman" panose="02020603050405020304" pitchFamily="18" charset="0"/>
                </a:rPr>
                <a:t>Flan-T5-XXL</a:t>
              </a:r>
            </a:p>
            <a:p>
              <a:pPr marL="342900" indent="-342900">
                <a:buAutoNum type="arabicPeriod"/>
              </a:pPr>
              <a:r>
                <a:rPr lang="en-US" dirty="0">
                  <a:latin typeface="Times New Roman" panose="02020603050405020304" pitchFamily="18" charset="0"/>
                  <a:cs typeface="Times New Roman" panose="02020603050405020304" pitchFamily="18" charset="0"/>
                </a:rPr>
                <a:t>Tk-instruct</a:t>
              </a:r>
            </a:p>
            <a:p>
              <a:pPr marL="342900" indent="-342900">
                <a:buAutoNum type="arabicPeriod"/>
              </a:pPr>
              <a:r>
                <a:rPr lang="en-US" dirty="0">
                  <a:latin typeface="Times New Roman" panose="02020603050405020304" pitchFamily="18" charset="0"/>
                  <a:cs typeface="Times New Roman" panose="02020603050405020304" pitchFamily="18" charset="0"/>
                </a:rPr>
                <a:t>T0PP</a:t>
              </a:r>
            </a:p>
            <a:p>
              <a:pPr marL="342900" indent="-342900">
                <a:buAutoNum type="arabicPeriod"/>
              </a:pPr>
              <a:r>
                <a:rPr lang="en-US" dirty="0">
                  <a:latin typeface="Times New Roman" panose="02020603050405020304" pitchFamily="18" charset="0"/>
                  <a:cs typeface="Times New Roman" panose="02020603050405020304" pitchFamily="18" charset="0"/>
                </a:rPr>
                <a:t>Vicuna</a:t>
              </a:r>
            </a:p>
            <a:p>
              <a:pPr marL="342900" indent="-342900">
                <a:buAutoNum type="arabicPeriod"/>
              </a:pPr>
              <a:r>
                <a:rPr lang="en-US" dirty="0">
                  <a:latin typeface="Times New Roman" panose="02020603050405020304" pitchFamily="18" charset="0"/>
                  <a:cs typeface="Times New Roman" panose="02020603050405020304" pitchFamily="18" charset="0"/>
                </a:rPr>
                <a:t>BioBert</a:t>
              </a:r>
            </a:p>
          </p:txBody>
        </p:sp>
        <p:sp>
          <p:nvSpPr>
            <p:cNvPr id="38" name="Rectangle 37">
              <a:extLst>
                <a:ext uri="{FF2B5EF4-FFF2-40B4-BE49-F238E27FC236}">
                  <a16:creationId xmlns:a16="http://schemas.microsoft.com/office/drawing/2014/main" id="{DA2023B3-4F78-556D-AA9B-F70DB3B136A7}"/>
                </a:ext>
              </a:extLst>
            </p:cNvPr>
            <p:cNvSpPr/>
            <p:nvPr/>
          </p:nvSpPr>
          <p:spPr>
            <a:xfrm>
              <a:off x="10472932" y="1178242"/>
              <a:ext cx="452155" cy="167468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7615437-F1DE-2E74-87F0-24F4CA97DB8D}"/>
              </a:ext>
            </a:extLst>
          </p:cNvPr>
          <p:cNvGrpSpPr/>
          <p:nvPr/>
        </p:nvGrpSpPr>
        <p:grpSpPr>
          <a:xfrm>
            <a:off x="3005481" y="4450495"/>
            <a:ext cx="4260058" cy="977332"/>
            <a:chOff x="8338604" y="4051808"/>
            <a:chExt cx="2661209" cy="610528"/>
          </a:xfrm>
        </p:grpSpPr>
        <p:pic>
          <p:nvPicPr>
            <p:cNvPr id="40" name="Picture 2" descr="Hugging Face Valued at $4.5 Billion, Attracts Tech Giants | The Software  Report">
              <a:extLst>
                <a:ext uri="{FF2B5EF4-FFF2-40B4-BE49-F238E27FC236}">
                  <a16:creationId xmlns:a16="http://schemas.microsoft.com/office/drawing/2014/main" id="{A4B30C20-3075-C4C3-ACE2-90C5E7D0C78E}"/>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2809" t="10676" r="74071" b="15799"/>
            <a:stretch/>
          </p:blipFill>
          <p:spPr bwMode="auto">
            <a:xfrm>
              <a:off x="8338604" y="4051808"/>
              <a:ext cx="721576" cy="61052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6209A44-8AD3-CD61-A162-99A3A1C8F33E}"/>
                </a:ext>
              </a:extLst>
            </p:cNvPr>
            <p:cNvSpPr txBox="1"/>
            <p:nvPr/>
          </p:nvSpPr>
          <p:spPr>
            <a:xfrm>
              <a:off x="9147404" y="4167971"/>
              <a:ext cx="1852409" cy="461665"/>
            </a:xfrm>
            <a:prstGeom prst="rect">
              <a:avLst/>
            </a:prstGeom>
            <a:noFill/>
          </p:spPr>
          <p:txBody>
            <a:bodyPr wrap="square">
              <a:spAutoFit/>
            </a:bodyPr>
            <a:lstStyle/>
            <a:p>
              <a:r>
                <a:rPr lang="en-US" sz="2400" b="1" dirty="0">
                  <a:cs typeface="Times New Roman" panose="02020603050405020304" pitchFamily="18" charset="0"/>
                </a:rPr>
                <a:t>Hugging Face</a:t>
              </a:r>
            </a:p>
          </p:txBody>
        </p:sp>
      </p:grpSp>
    </p:spTree>
    <p:extLst>
      <p:ext uri="{BB962C8B-B14F-4D97-AF65-F5344CB8AC3E}">
        <p14:creationId xmlns:p14="http://schemas.microsoft.com/office/powerpoint/2010/main" val="1487125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2585116"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Prompt</a:t>
            </a:r>
          </a:p>
          <a:p>
            <a:r>
              <a:rPr lang="en-US" sz="2800" b="1" dirty="0"/>
              <a:t>	 Pharmacokinetic Drug-Drug Interaction</a:t>
            </a:r>
            <a:endParaRPr lang="en-US" sz="2800" dirty="0"/>
          </a:p>
        </p:txBody>
      </p:sp>
      <p:sp>
        <p:nvSpPr>
          <p:cNvPr id="4" name="Rectangle 3">
            <a:extLst>
              <a:ext uri="{FF2B5EF4-FFF2-40B4-BE49-F238E27FC236}">
                <a16:creationId xmlns:a16="http://schemas.microsoft.com/office/drawing/2014/main" id="{F68E6D2C-A762-FCD7-5DBE-A72638D8EA1D}"/>
              </a:ext>
            </a:extLst>
          </p:cNvPr>
          <p:cNvSpPr/>
          <p:nvPr/>
        </p:nvSpPr>
        <p:spPr>
          <a:xfrm>
            <a:off x="92827" y="2944754"/>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6C4AB5-C178-0DDB-8BE0-E374FAFB69CE}"/>
              </a:ext>
            </a:extLst>
          </p:cNvPr>
          <p:cNvSpPr/>
          <p:nvPr/>
        </p:nvSpPr>
        <p:spPr>
          <a:xfrm>
            <a:off x="109871" y="3925382"/>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FFB97A-2BCD-2AF6-E504-1817E6EE806B}"/>
              </a:ext>
            </a:extLst>
          </p:cNvPr>
          <p:cNvSpPr/>
          <p:nvPr/>
        </p:nvSpPr>
        <p:spPr>
          <a:xfrm>
            <a:off x="78291" y="4961604"/>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8B77F3-246A-BD7B-AF92-D4805650A62C}"/>
              </a:ext>
            </a:extLst>
          </p:cNvPr>
          <p:cNvSpPr/>
          <p:nvPr/>
        </p:nvSpPr>
        <p:spPr>
          <a:xfrm>
            <a:off x="109871" y="5709785"/>
            <a:ext cx="287673" cy="1134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2A9552-9C54-3AE1-2C6B-F84D5F7E22E6}"/>
              </a:ext>
            </a:extLst>
          </p:cNvPr>
          <p:cNvSpPr txBox="1"/>
          <p:nvPr/>
        </p:nvSpPr>
        <p:spPr>
          <a:xfrm>
            <a:off x="8929640" y="3058201"/>
            <a:ext cx="3152487" cy="12772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100" dirty="0">
                <a:solidFill>
                  <a:srgbClr val="4E79C7"/>
                </a:solidFill>
                <a:latin typeface="Consolas" panose="020B0609020204030204" pitchFamily="49" charset="0"/>
              </a:rPr>
              <a:t>The co-administration of AFINITOR with long-acting octreotide increased octreotide </a:t>
            </a:r>
            <a:r>
              <a:rPr lang="en-US" sz="1100" dirty="0" err="1">
                <a:solidFill>
                  <a:srgbClr val="4E79C7"/>
                </a:solidFill>
                <a:latin typeface="Consolas" panose="020B0609020204030204" pitchFamily="49" charset="0"/>
              </a:rPr>
              <a:t>Cmin</a:t>
            </a:r>
            <a:r>
              <a:rPr lang="en-US" sz="1100" dirty="0">
                <a:solidFill>
                  <a:srgbClr val="4E79C7"/>
                </a:solidFill>
                <a:latin typeface="Consolas" panose="020B0609020204030204" pitchFamily="49" charset="0"/>
              </a:rPr>
              <a:t> by approximately 50%</a:t>
            </a:r>
            <a:br>
              <a:rPr lang="en-US" sz="1100" dirty="0">
                <a:solidFill>
                  <a:srgbClr val="4E79C7"/>
                </a:solidFill>
                <a:latin typeface="Consolas" panose="020B0609020204030204" pitchFamily="49" charset="0"/>
              </a:rPr>
            </a:br>
            <a:r>
              <a:rPr lang="en-US" sz="1100" dirty="0">
                <a:solidFill>
                  <a:srgbClr val="D2814A"/>
                </a:solidFill>
                <a:latin typeface="Consolas" panose="020B0609020204030204" pitchFamily="49" charset="0"/>
              </a:rPr>
              <a:t>This sentence suggests a Pharmacokinetic drug-drug interaction. is this true? </a:t>
            </a:r>
          </a:p>
          <a:p>
            <a:r>
              <a:rPr lang="en-US" sz="1100" dirty="0">
                <a:solidFill>
                  <a:srgbClr val="D2814A"/>
                </a:solidFill>
                <a:latin typeface="Consolas" panose="020B0609020204030204" pitchFamily="49" charset="0"/>
              </a:rPr>
              <a:t>Yes, or no?</a:t>
            </a:r>
          </a:p>
        </p:txBody>
      </p:sp>
      <p:sp>
        <p:nvSpPr>
          <p:cNvPr id="12" name="Title 1">
            <a:extLst>
              <a:ext uri="{FF2B5EF4-FFF2-40B4-BE49-F238E27FC236}">
                <a16:creationId xmlns:a16="http://schemas.microsoft.com/office/drawing/2014/main" id="{CD5FC8F5-1243-2521-B09D-5E1B1C8680C6}"/>
              </a:ext>
            </a:extLst>
          </p:cNvPr>
          <p:cNvSpPr txBox="1">
            <a:spLocks/>
          </p:cNvSpPr>
          <p:nvPr/>
        </p:nvSpPr>
        <p:spPr>
          <a:xfrm>
            <a:off x="9001428" y="2177939"/>
            <a:ext cx="3008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algn="ctr"/>
            <a:r>
              <a:rPr lang="en-US" sz="1200" b="1" dirty="0"/>
              <a:t>Performance significantly declines if the task is not clearly and accurately described to the model.</a:t>
            </a:r>
          </a:p>
        </p:txBody>
      </p:sp>
      <p:graphicFrame>
        <p:nvGraphicFramePr>
          <p:cNvPr id="8" name="Table 7">
            <a:extLst>
              <a:ext uri="{FF2B5EF4-FFF2-40B4-BE49-F238E27FC236}">
                <a16:creationId xmlns:a16="http://schemas.microsoft.com/office/drawing/2014/main" id="{6E02A72A-1ADE-597E-90BF-3B26F9CA5BF6}"/>
              </a:ext>
            </a:extLst>
          </p:cNvPr>
          <p:cNvGraphicFramePr>
            <a:graphicFrameLocks noGrp="1"/>
          </p:cNvGraphicFramePr>
          <p:nvPr>
            <p:extLst>
              <p:ext uri="{D42A27DB-BD31-4B8C-83A1-F6EECF244321}">
                <p14:modId xmlns:p14="http://schemas.microsoft.com/office/powerpoint/2010/main" val="513400145"/>
              </p:ext>
            </p:extLst>
          </p:nvPr>
        </p:nvGraphicFramePr>
        <p:xfrm>
          <a:off x="606519" y="1198823"/>
          <a:ext cx="8114148" cy="4624409"/>
        </p:xfrm>
        <a:graphic>
          <a:graphicData uri="http://schemas.openxmlformats.org/drawingml/2006/table">
            <a:tbl>
              <a:tblPr firstRow="1" bandRow="1">
                <a:tableStyleId>{5940675A-B579-460E-94D1-54222C63F5DA}</a:tableStyleId>
              </a:tblPr>
              <a:tblGrid>
                <a:gridCol w="823810">
                  <a:extLst>
                    <a:ext uri="{9D8B030D-6E8A-4147-A177-3AD203B41FA5}">
                      <a16:colId xmlns:a16="http://schemas.microsoft.com/office/drawing/2014/main" val="1901593437"/>
                    </a:ext>
                  </a:extLst>
                </a:gridCol>
                <a:gridCol w="7290338">
                  <a:extLst>
                    <a:ext uri="{9D8B030D-6E8A-4147-A177-3AD203B41FA5}">
                      <a16:colId xmlns:a16="http://schemas.microsoft.com/office/drawing/2014/main" val="2051943009"/>
                    </a:ext>
                  </a:extLst>
                </a:gridCol>
              </a:tblGrid>
              <a:tr h="444104">
                <a:tc>
                  <a:txBody>
                    <a:bodyPr/>
                    <a:lstStyle/>
                    <a:p>
                      <a:r>
                        <a:rPr lang="en-US" dirty="0"/>
                        <a:t>Model</a:t>
                      </a:r>
                    </a:p>
                  </a:txBody>
                  <a:tcPr/>
                </a:tc>
                <a:tc>
                  <a:txBody>
                    <a:bodyPr/>
                    <a:lstStyle/>
                    <a:p>
                      <a:r>
                        <a:rPr lang="en-US" sz="1800" b="1" kern="1200" dirty="0">
                          <a:solidFill>
                            <a:schemeClr val="tx1"/>
                          </a:solidFill>
                          <a:effectLst/>
                          <a:latin typeface="+mn-lt"/>
                          <a:ea typeface="+mn-ea"/>
                          <a:cs typeface="+mn-cs"/>
                        </a:rPr>
                        <a:t>Task 1: Identifying PK DDI sentences</a:t>
                      </a:r>
                      <a:endParaRPr lang="en-US" dirty="0"/>
                    </a:p>
                  </a:txBody>
                  <a:tcPr/>
                </a:tc>
                <a:extLst>
                  <a:ext uri="{0D108BD9-81ED-4DB2-BD59-A6C34878D82A}">
                    <a16:rowId xmlns:a16="http://schemas.microsoft.com/office/drawing/2014/main" val="1130145489"/>
                  </a:ext>
                </a:extLst>
              </a:tr>
              <a:tr h="444104">
                <a:tc>
                  <a:txBody>
                    <a:bodyPr/>
                    <a:lstStyle/>
                    <a:p>
                      <a:pPr algn="ctr"/>
                      <a:r>
                        <a:rPr lang="en-US" sz="1400" b="1" dirty="0"/>
                        <a:t>Deep</a:t>
                      </a:r>
                      <a:br>
                        <a:rPr lang="en-US" sz="1400" b="1" dirty="0"/>
                      </a:br>
                      <a:r>
                        <a:rPr lang="en-US" sz="1400" b="1" dirty="0"/>
                        <a:t>Seek</a:t>
                      </a:r>
                    </a:p>
                  </a:txBody>
                  <a:tcPr/>
                </a:tc>
                <a:tc>
                  <a:txBody>
                    <a:bodyPr/>
                    <a:lstStyle/>
                    <a:p>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to how the pharmacokinetics of one drug, namely absorption, distribution, metabolism, or excretion, change when co-administered with another drug, indicating a pharmacokinetic drug-drug interaction?</a:t>
                      </a:r>
                    </a:p>
                    <a:p>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p>
                    <a:p>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Exclusively answer with Yes or No</a:t>
                      </a:r>
                    </a:p>
                  </a:txBody>
                  <a:tcPr/>
                </a:tc>
                <a:extLst>
                  <a:ext uri="{0D108BD9-81ED-4DB2-BD59-A6C34878D82A}">
                    <a16:rowId xmlns:a16="http://schemas.microsoft.com/office/drawing/2014/main" val="3020612894"/>
                  </a:ext>
                </a:extLst>
              </a:tr>
              <a:tr h="666732">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Flan-T5</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to how the pharmacokinetics of one drug, namely absorption, distribution, metabolism, or excretion, change when co-administered with another drug, indicating a pharmacokinetic drug-drug interaction?</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b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Options: -Yes  -No</a:t>
                      </a:r>
                      <a:r>
                        <a:rPr lang="en-US" sz="11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nchor="ctr"/>
                </a:tc>
                <a:extLst>
                  <a:ext uri="{0D108BD9-81ED-4DB2-BD59-A6C34878D82A}">
                    <a16:rowId xmlns:a16="http://schemas.microsoft.com/office/drawing/2014/main" val="2711416933"/>
                  </a:ext>
                </a:extLst>
              </a:tr>
              <a:tr h="1131425">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Tk-instruct  </a:t>
                      </a:r>
                    </a:p>
                  </a:txBody>
                  <a:tcPr marL="68580" marR="68580" marT="0" marB="0" anchor="ctr"/>
                </a:tc>
                <a:tc>
                  <a:txBody>
                    <a:bodyPr/>
                    <a:lstStyle/>
                    <a:p>
                      <a:pPr marL="0" marR="0">
                        <a:lnSpc>
                          <a:spcPct val="100000"/>
                        </a:lnSpc>
                        <a:spcBef>
                          <a:spcPts val="0"/>
                        </a:spcBef>
                        <a:spcAft>
                          <a:spcPts val="0"/>
                        </a:spcAft>
                      </a:pPr>
                      <a:r>
                        <a:rPr lang="en-US" sz="1100" kern="1200" dirty="0">
                          <a:solidFill>
                            <a:srgbClr val="C45911"/>
                          </a:solidFill>
                          <a:effectLst/>
                          <a:latin typeface="Calibri" panose="020F0502020204030204" pitchFamily="34" charset="0"/>
                          <a:ea typeface="+mn-ea"/>
                          <a:cs typeface="Arial" panose="020B0604020202020204" pitchFamily="34" charset="0"/>
                        </a:rPr>
                        <a:t>In this task, you are given two sentences. Indicate if the first sentence clearly entails the second sentence (i.e., one can conclude the 2nd sentence by reading the 1st one). Indicate your answer with 1 if the first sentence entails the second sentence, otherwise answer with 0.</a:t>
                      </a:r>
                      <a:br>
                        <a:rPr lang="en-US" sz="1100" kern="1200" dirty="0">
                          <a:solidFill>
                            <a:srgbClr val="C45911"/>
                          </a:solidFill>
                          <a:effectLst/>
                          <a:latin typeface="Calibri" panose="020F0502020204030204" pitchFamily="34" charset="0"/>
                          <a:ea typeface="+mn-ea"/>
                          <a:cs typeface="Arial" panose="020B0604020202020204" pitchFamily="34" charset="0"/>
                        </a:rPr>
                      </a:br>
                      <a:r>
                        <a:rPr lang="en-US" sz="1100" kern="1200" dirty="0">
                          <a:solidFill>
                            <a:srgbClr val="C45911"/>
                          </a:solidFill>
                          <a:effectLst/>
                          <a:latin typeface="Calibri" panose="020F0502020204030204" pitchFamily="34" charset="0"/>
                          <a:ea typeface="+mn-ea"/>
                          <a:cs typeface="Arial" panose="020B0604020202020204" pitchFamily="34" charset="0"/>
                        </a:rPr>
                        <a:t>Sentence 1: </a:t>
                      </a:r>
                      <a:r>
                        <a:rPr lang="en-US" sz="1100" kern="12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The coadministration of AFINITOR with long-acting octreotide increased octreotide </a:t>
                      </a:r>
                      <a:r>
                        <a:rPr lang="en-US" sz="1100" kern="12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C</a:t>
                      </a:r>
                      <a:r>
                        <a:rPr lang="en-US" sz="1100" kern="1200" baseline="-250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min</a:t>
                      </a:r>
                      <a:r>
                        <a:rPr lang="en-US" sz="1100" kern="12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 by approximately 50%.”</a:t>
                      </a:r>
                      <a:r>
                        <a:rPr lang="en-US" sz="1100" kern="1200" dirty="0">
                          <a:solidFill>
                            <a:srgbClr val="4472C4"/>
                          </a:solidFill>
                          <a:effectLst/>
                          <a:latin typeface="Calibri" panose="020F0502020204030204" pitchFamily="34" charset="0"/>
                          <a:ea typeface="+mn-ea"/>
                          <a:cs typeface="Arial" panose="020B0604020202020204" pitchFamily="34" charset="0"/>
                        </a:rPr>
                        <a:t>.</a:t>
                      </a:r>
                      <a:br>
                        <a:rPr lang="en-US" sz="1100" kern="1200" dirty="0">
                          <a:solidFill>
                            <a:srgbClr val="4472C4"/>
                          </a:solidFill>
                          <a:effectLst/>
                          <a:latin typeface="Calibri" panose="020F0502020204030204" pitchFamily="34" charset="0"/>
                          <a:ea typeface="+mn-ea"/>
                          <a:cs typeface="Arial" panose="020B0604020202020204" pitchFamily="34" charset="0"/>
                        </a:rPr>
                      </a:br>
                      <a:r>
                        <a:rPr lang="en-US" sz="1100" kern="1200" dirty="0">
                          <a:solidFill>
                            <a:srgbClr val="4472C4"/>
                          </a:solidFill>
                          <a:effectLst/>
                          <a:latin typeface="Calibri" panose="020F0502020204030204" pitchFamily="34" charset="0"/>
                          <a:ea typeface="+mn-ea"/>
                          <a:cs typeface="Arial" panose="020B0604020202020204" pitchFamily="34" charset="0"/>
                        </a:rPr>
                        <a:t> </a:t>
                      </a:r>
                      <a:r>
                        <a:rPr lang="en-US" sz="1100" kern="1200" dirty="0">
                          <a:solidFill>
                            <a:srgbClr val="C45911"/>
                          </a:solidFill>
                          <a:effectLst/>
                          <a:latin typeface="Calibri" panose="020F0502020204030204" pitchFamily="34" charset="0"/>
                          <a:ea typeface="+mn-ea"/>
                          <a:cs typeface="Arial" panose="020B0604020202020204" pitchFamily="34" charset="0"/>
                        </a:rPr>
                        <a:t>Sentence 2: The sentence is about pharmacokinetic drug-drug interaction which relates to how the pharmacokinetics of a drug, namely absorption, distribution, metabolism, or excretion, change when co-administered with another drug Output.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3647686"/>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T0pp</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The following sentence relates to how the pharmacokinetics of a drug, namely absorption, distribution, metabolism, or excretion, change when co-administered with another drug, indicating pharmacokinetic drug-drug interaction.</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00000"/>
                        </a:lnSpc>
                        <a:spcBef>
                          <a:spcPts val="0"/>
                        </a:spcBef>
                        <a:spcAft>
                          <a:spcPts val="0"/>
                        </a:spcAft>
                      </a:pP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True, or False?</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5716519"/>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Vicuna</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“The co-administration of AFINITOR with long-acting octreotide increased octreotide </a:t>
                      </a:r>
                      <a:r>
                        <a:rPr lang="en-US" sz="11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a:t>
                      </a:r>
                      <a:r>
                        <a:rPr lang="en-US" sz="1100" baseline="-250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min</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by approximately 50%.”</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to how the pharmacokinetics of a drug, namely absorption, distribution, metabolism, or excretion, change when co-administered with another drug, indicating a pharmacokinetic drug-drug interaction?</a:t>
                      </a:r>
                      <a:b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exclusively answer with Yes or No.</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32688175"/>
                  </a:ext>
                </a:extLst>
              </a:tr>
            </a:tbl>
          </a:graphicData>
        </a:graphic>
      </p:graphicFrame>
    </p:spTree>
    <p:extLst>
      <p:ext uri="{BB962C8B-B14F-4D97-AF65-F5344CB8AC3E}">
        <p14:creationId xmlns:p14="http://schemas.microsoft.com/office/powerpoint/2010/main" val="224373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ar chart&#10;&#10;AI-generated content may be incorrect.">
            <a:extLst>
              <a:ext uri="{FF2B5EF4-FFF2-40B4-BE49-F238E27FC236}">
                <a16:creationId xmlns:a16="http://schemas.microsoft.com/office/drawing/2014/main" id="{73A166D3-EF5B-E87A-B6D9-0E7060E49530}"/>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51756" y="2338369"/>
            <a:ext cx="11555794" cy="4014304"/>
          </a:xfrm>
          <a:prstGeom prst="rect">
            <a:avLst/>
          </a:prstGeom>
        </p:spPr>
      </p:pic>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Model Evaluation </a:t>
            </a:r>
          </a:p>
          <a:p>
            <a:r>
              <a:rPr lang="en-US" sz="2800" b="1" dirty="0"/>
              <a:t>	</a:t>
            </a:r>
            <a:r>
              <a:rPr lang="en-US" sz="2800" dirty="0"/>
              <a:t>Validate LLMs performance by identifying PK-DDI sentences</a:t>
            </a:r>
          </a:p>
        </p:txBody>
      </p:sp>
      <p:sp>
        <p:nvSpPr>
          <p:cNvPr id="5" name="TextBox 4">
            <a:extLst>
              <a:ext uri="{FF2B5EF4-FFF2-40B4-BE49-F238E27FC236}">
                <a16:creationId xmlns:a16="http://schemas.microsoft.com/office/drawing/2014/main" id="{B8CA988E-ECE9-FA8D-F9D9-10BDE2F47D53}"/>
              </a:ext>
            </a:extLst>
          </p:cNvPr>
          <p:cNvSpPr txBox="1"/>
          <p:nvPr/>
        </p:nvSpPr>
        <p:spPr>
          <a:xfrm>
            <a:off x="3451264" y="1397991"/>
            <a:ext cx="5289471" cy="584775"/>
          </a:xfrm>
          <a:prstGeom prst="rect">
            <a:avLst/>
          </a:prstGeom>
          <a:noFill/>
        </p:spPr>
        <p:txBody>
          <a:bodyPr wrap="square">
            <a:spAutoFit/>
          </a:bodyPr>
          <a:lstStyle/>
          <a:p>
            <a:pPr algn="ctr"/>
            <a:r>
              <a:rPr lang="en-US" sz="1600" b="1" dirty="0">
                <a:solidFill>
                  <a:srgbClr val="3A3B41"/>
                </a:solidFill>
                <a:latin typeface="Montserrat" panose="020B0604020202020204" pitchFamily="2" charset="0"/>
              </a:rPr>
              <a:t>Zero </a:t>
            </a:r>
            <a:r>
              <a:rPr lang="en-US" sz="1600" dirty="0">
                <a:solidFill>
                  <a:srgbClr val="3A3B41"/>
                </a:solidFill>
                <a:latin typeface="Montserrat" panose="020B0604020202020204" pitchFamily="2" charset="0"/>
              </a:rPr>
              <a:t>/</a:t>
            </a:r>
            <a:r>
              <a:rPr lang="en-US" sz="1600" b="1" dirty="0">
                <a:solidFill>
                  <a:srgbClr val="3A3B41"/>
                </a:solidFill>
                <a:latin typeface="Montserrat" panose="020B0604020202020204" pitchFamily="2" charset="0"/>
              </a:rPr>
              <a:t> Few-shot learning </a:t>
            </a:r>
            <a:r>
              <a:rPr lang="en-US" sz="1600" dirty="0">
                <a:solidFill>
                  <a:srgbClr val="3A3B41"/>
                </a:solidFill>
                <a:latin typeface="Montserrat" panose="020B0604020202020204" pitchFamily="2" charset="0"/>
              </a:rPr>
              <a:t>evaluated by </a:t>
            </a:r>
            <a:r>
              <a:rPr lang="en-US" sz="1600" b="1" dirty="0">
                <a:solidFill>
                  <a:srgbClr val="3A3B41"/>
                </a:solidFill>
                <a:latin typeface="Montserrat" panose="020B0604020202020204" pitchFamily="2" charset="0"/>
              </a:rPr>
              <a:t>10242</a:t>
            </a:r>
            <a:r>
              <a:rPr lang="en-US" sz="1600" dirty="0">
                <a:solidFill>
                  <a:srgbClr val="3A3B41"/>
                </a:solidFill>
                <a:latin typeface="Montserrat" panose="020B0604020202020204" pitchFamily="2" charset="0"/>
              </a:rPr>
              <a:t>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(PK and Non-Pk DDI) sentences</a:t>
            </a:r>
            <a:endParaRPr lang="en-US" sz="1600" b="0" i="0" dirty="0">
              <a:solidFill>
                <a:srgbClr val="3A3B41"/>
              </a:solidFill>
              <a:effectLst/>
              <a:latin typeface="Montserrat" panose="020B0604020202020204" pitchFamily="2" charset="0"/>
            </a:endParaRPr>
          </a:p>
        </p:txBody>
      </p:sp>
      <p:cxnSp>
        <p:nvCxnSpPr>
          <p:cNvPr id="8" name="Straight Arrow Connector 7">
            <a:extLst>
              <a:ext uri="{FF2B5EF4-FFF2-40B4-BE49-F238E27FC236}">
                <a16:creationId xmlns:a16="http://schemas.microsoft.com/office/drawing/2014/main" id="{81A0836F-DA59-FCFA-86D4-EC6FE05CE7E4}"/>
              </a:ext>
            </a:extLst>
          </p:cNvPr>
          <p:cNvCxnSpPr>
            <a:cxnSpLocks/>
          </p:cNvCxnSpPr>
          <p:nvPr/>
        </p:nvCxnSpPr>
        <p:spPr>
          <a:xfrm>
            <a:off x="2349767" y="2201040"/>
            <a:ext cx="749568" cy="6576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AC041990-EE8F-908F-7F4B-53783D9026CC}"/>
              </a:ext>
            </a:extLst>
          </p:cNvPr>
          <p:cNvSpPr txBox="1"/>
          <p:nvPr/>
        </p:nvSpPr>
        <p:spPr>
          <a:xfrm>
            <a:off x="1352292" y="1690378"/>
            <a:ext cx="1514435" cy="584775"/>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Fine-tuned BioBERT</a:t>
            </a:r>
            <a:endParaRPr lang="en-US" sz="1600" i="0" dirty="0">
              <a:solidFill>
                <a:srgbClr val="3A3B41"/>
              </a:solidFill>
              <a:effectLst/>
              <a:latin typeface="Montserrat" panose="020B0604020202020204" pitchFamily="2" charset="0"/>
            </a:endParaRPr>
          </a:p>
        </p:txBody>
      </p:sp>
      <p:cxnSp>
        <p:nvCxnSpPr>
          <p:cNvPr id="4" name="Straight Connector 3">
            <a:extLst>
              <a:ext uri="{FF2B5EF4-FFF2-40B4-BE49-F238E27FC236}">
                <a16:creationId xmlns:a16="http://schemas.microsoft.com/office/drawing/2014/main" id="{4CFE1EDC-E1D0-21AB-602F-88FBD933C7D3}"/>
              </a:ext>
            </a:extLst>
          </p:cNvPr>
          <p:cNvCxnSpPr/>
          <p:nvPr/>
        </p:nvCxnSpPr>
        <p:spPr>
          <a:xfrm>
            <a:off x="6400800" y="2201040"/>
            <a:ext cx="0" cy="436909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96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Patients’ intrinsic Factors</a:t>
            </a:r>
          </a:p>
          <a:p>
            <a:r>
              <a:rPr lang="en-US" sz="2800" b="1" dirty="0"/>
              <a:t>	Evaluate LLM performance on a new task </a:t>
            </a:r>
            <a:endParaRPr lang="en-US" sz="2800" dirty="0"/>
          </a:p>
        </p:txBody>
      </p:sp>
      <p:sp>
        <p:nvSpPr>
          <p:cNvPr id="2" name="TextBox 1">
            <a:extLst>
              <a:ext uri="{FF2B5EF4-FFF2-40B4-BE49-F238E27FC236}">
                <a16:creationId xmlns:a16="http://schemas.microsoft.com/office/drawing/2014/main" id="{F0E4D61B-9473-58B2-8D61-8C5413535480}"/>
              </a:ext>
            </a:extLst>
          </p:cNvPr>
          <p:cNvSpPr txBox="1"/>
          <p:nvPr/>
        </p:nvSpPr>
        <p:spPr>
          <a:xfrm>
            <a:off x="538796" y="1743603"/>
            <a:ext cx="4224676"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“Because substances in grapefruit juice may inhibit the metabolism of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Pimozide</a:t>
            </a:r>
            <a:r>
              <a:rPr lang="en-US" sz="1400" i="1" dirty="0">
                <a:latin typeface="Times New Roman" panose="02020603050405020304" pitchFamily="18" charset="0"/>
                <a:cs typeface="Times New Roman" panose="02020603050405020304" pitchFamily="18" charset="0"/>
              </a:rPr>
              <a:t> by CYP3A4, patients should be advised to avoid </a:t>
            </a:r>
            <a:r>
              <a:rPr lang="en-US" sz="1400" b="1" i="1" dirty="0">
                <a:solidFill>
                  <a:srgbClr val="C00000"/>
                </a:solidFill>
                <a:latin typeface="Times New Roman" panose="02020603050405020304" pitchFamily="18" charset="0"/>
                <a:cs typeface="Times New Roman" panose="02020603050405020304" pitchFamily="18" charset="0"/>
              </a:rPr>
              <a:t>grapefruit juice</a:t>
            </a:r>
            <a:r>
              <a:rPr lang="en-US" sz="1400" i="1" dirty="0">
                <a:latin typeface="Times New Roman" panose="02020603050405020304" pitchFamily="18" charset="0"/>
                <a:cs typeface="Times New Roman" panose="02020603050405020304" pitchFamily="18" charset="0"/>
              </a:rPr>
              <a:t>.” [1]</a:t>
            </a:r>
          </a:p>
        </p:txBody>
      </p:sp>
      <p:sp>
        <p:nvSpPr>
          <p:cNvPr id="4" name="TextBox 3">
            <a:extLst>
              <a:ext uri="{FF2B5EF4-FFF2-40B4-BE49-F238E27FC236}">
                <a16:creationId xmlns:a16="http://schemas.microsoft.com/office/drawing/2014/main" id="{DF6429C8-4904-FBDF-78B1-9FFA1D0DBCB3}"/>
              </a:ext>
            </a:extLst>
          </p:cNvPr>
          <p:cNvSpPr txBox="1"/>
          <p:nvPr/>
        </p:nvSpPr>
        <p:spPr>
          <a:xfrm>
            <a:off x="7976828" y="1709121"/>
            <a:ext cx="3076938" cy="523220"/>
          </a:xfrm>
          <a:prstGeom prst="rect">
            <a:avLst/>
          </a:prstGeom>
          <a:noFill/>
        </p:spPr>
        <p:txBody>
          <a:bodyPr wrap="square">
            <a:spAutoFit/>
          </a:bodyPr>
          <a:lstStyle/>
          <a:p>
            <a:r>
              <a:rPr lang="en-US" sz="1400" b="1" i="0" u="none" strike="noStrike" dirty="0">
                <a:solidFill>
                  <a:srgbClr val="C00000"/>
                </a:solidFill>
                <a:effectLst/>
                <a:latin typeface="Times New Roman" panose="02020603050405020304" pitchFamily="18" charset="0"/>
                <a:cs typeface="Times New Roman" panose="02020603050405020304" pitchFamily="18" charset="0"/>
              </a:rPr>
              <a:t>Grapefruit juice</a:t>
            </a:r>
            <a:r>
              <a:rPr lang="en-US" sz="1400" b="1" dirty="0">
                <a:solidFill>
                  <a:srgbClr val="C0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 </a:t>
            </a:r>
            <a:r>
              <a:rPr lang="en-US" sz="1400" dirty="0">
                <a:latin typeface="Times New Roman" panose="02020603050405020304" pitchFamily="18" charset="0"/>
                <a:cs typeface="Times New Roman" panose="02020603050405020304" pitchFamily="18" charset="0"/>
              </a:rPr>
              <a:t>and </a:t>
            </a:r>
            <a:r>
              <a:rPr lang="en-US" sz="1400" b="1" i="0" u="none" strike="noStrike" dirty="0">
                <a:solidFill>
                  <a:schemeClr val="accent6">
                    <a:lumMod val="75000"/>
                  </a:schemeClr>
                </a:solidFill>
                <a:effectLst/>
                <a:latin typeface="Times New Roman" panose="02020603050405020304" pitchFamily="18" charset="0"/>
                <a:cs typeface="Times New Roman" panose="02020603050405020304" pitchFamily="18" charset="0"/>
              </a:rPr>
              <a:t>Pimozide</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7" name="TextBox 6">
            <a:extLst>
              <a:ext uri="{FF2B5EF4-FFF2-40B4-BE49-F238E27FC236}">
                <a16:creationId xmlns:a16="http://schemas.microsoft.com/office/drawing/2014/main" id="{9144A982-360D-24D5-35EF-490FBF74BD7B}"/>
              </a:ext>
            </a:extLst>
          </p:cNvPr>
          <p:cNvSpPr txBox="1"/>
          <p:nvPr/>
        </p:nvSpPr>
        <p:spPr>
          <a:xfrm>
            <a:off x="5439571" y="2891231"/>
            <a:ext cx="1381188" cy="369332"/>
          </a:xfrm>
          <a:prstGeom prst="rect">
            <a:avLst/>
          </a:prstGeom>
          <a:noFill/>
        </p:spPr>
        <p:txBody>
          <a:bodyPr wrap="square">
            <a:spAutoFit/>
          </a:bodyPr>
          <a:lstStyle/>
          <a:p>
            <a:r>
              <a:rPr lang="en-US" altLang="en-US" b="1" dirty="0"/>
              <a:t>Precipitant?</a:t>
            </a:r>
            <a:endParaRPr lang="en-US" dirty="0"/>
          </a:p>
        </p:txBody>
      </p:sp>
      <p:sp>
        <p:nvSpPr>
          <p:cNvPr id="9" name="TextBox 8">
            <a:extLst>
              <a:ext uri="{FF2B5EF4-FFF2-40B4-BE49-F238E27FC236}">
                <a16:creationId xmlns:a16="http://schemas.microsoft.com/office/drawing/2014/main" id="{0882EBE2-4021-82FC-888A-D32ABD10B652}"/>
              </a:ext>
            </a:extLst>
          </p:cNvPr>
          <p:cNvSpPr txBox="1"/>
          <p:nvPr/>
        </p:nvSpPr>
        <p:spPr>
          <a:xfrm>
            <a:off x="5590056" y="1664437"/>
            <a:ext cx="967911" cy="369332"/>
          </a:xfrm>
          <a:prstGeom prst="rect">
            <a:avLst/>
          </a:prstGeom>
          <a:noFill/>
        </p:spPr>
        <p:txBody>
          <a:bodyPr wrap="square">
            <a:spAutoFit/>
          </a:bodyPr>
          <a:lstStyle/>
          <a:p>
            <a:r>
              <a:rPr lang="en-US" altLang="en-US" b="1" dirty="0"/>
              <a:t>Object?</a:t>
            </a:r>
            <a:endParaRPr lang="en-US" dirty="0"/>
          </a:p>
        </p:txBody>
      </p:sp>
      <p:grpSp>
        <p:nvGrpSpPr>
          <p:cNvPr id="11" name="Graphic 5120" descr="A flying arrow">
            <a:extLst>
              <a:ext uri="{FF2B5EF4-FFF2-40B4-BE49-F238E27FC236}">
                <a16:creationId xmlns:a16="http://schemas.microsoft.com/office/drawing/2014/main" id="{36F3A7F9-C031-2463-050D-6DB02B48F38C}"/>
              </a:ext>
            </a:extLst>
          </p:cNvPr>
          <p:cNvGrpSpPr/>
          <p:nvPr/>
        </p:nvGrpSpPr>
        <p:grpSpPr>
          <a:xfrm rot="388923">
            <a:off x="5250941" y="2013590"/>
            <a:ext cx="2241593" cy="901755"/>
            <a:chOff x="7982475" y="2484729"/>
            <a:chExt cx="1565244" cy="901755"/>
          </a:xfrm>
        </p:grpSpPr>
        <p:sp>
          <p:nvSpPr>
            <p:cNvPr id="12" name="Freeform: Shape 11">
              <a:extLst>
                <a:ext uri="{FF2B5EF4-FFF2-40B4-BE49-F238E27FC236}">
                  <a16:creationId xmlns:a16="http://schemas.microsoft.com/office/drawing/2014/main" id="{056528D6-A957-BE21-F162-4C72A040E01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87D6FAA-84E0-4FF5-3F0F-620D10296C67}"/>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14" name="TextBox 13">
            <a:extLst>
              <a:ext uri="{FF2B5EF4-FFF2-40B4-BE49-F238E27FC236}">
                <a16:creationId xmlns:a16="http://schemas.microsoft.com/office/drawing/2014/main" id="{959554C8-F96F-FC36-04EF-B24E4C20F8A5}"/>
              </a:ext>
            </a:extLst>
          </p:cNvPr>
          <p:cNvSpPr txBox="1"/>
          <p:nvPr/>
        </p:nvSpPr>
        <p:spPr>
          <a:xfrm>
            <a:off x="546043" y="2675788"/>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15" name="TextBox 14">
            <a:extLst>
              <a:ext uri="{FF2B5EF4-FFF2-40B4-BE49-F238E27FC236}">
                <a16:creationId xmlns:a16="http://schemas.microsoft.com/office/drawing/2014/main" id="{E2B95EAD-8D95-54E8-B8BC-41716504FEB4}"/>
              </a:ext>
            </a:extLst>
          </p:cNvPr>
          <p:cNvSpPr txBox="1"/>
          <p:nvPr/>
        </p:nvSpPr>
        <p:spPr>
          <a:xfrm>
            <a:off x="8001371" y="2584424"/>
            <a:ext cx="3076938" cy="523220"/>
          </a:xfrm>
          <a:prstGeom prst="rect">
            <a:avLst/>
          </a:prstGeom>
          <a:noFill/>
        </p:spPr>
        <p:txBody>
          <a:bodyPr wrap="square">
            <a:spAutoFit/>
          </a:bodyPr>
          <a:lstStyle/>
          <a:p>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i="1" dirty="0">
                <a:solidFill>
                  <a:srgbClr val="548235"/>
                </a:solidFill>
                <a:latin typeface="Times New Roman" panose="02020603050405020304" pitchFamily="18" charset="0"/>
                <a:cs typeface="Times New Roman" panose="02020603050405020304" pitchFamily="18" charset="0"/>
              </a:rPr>
              <a:t>Cyclosporine </a:t>
            </a:r>
            <a:r>
              <a:rPr lang="en-US" sz="1400" dirty="0">
                <a:latin typeface="Times New Roman" panose="02020603050405020304" pitchFamily="18" charset="0"/>
                <a:cs typeface="Times New Roman" panose="02020603050405020304" pitchFamily="18" charset="0"/>
              </a:rPr>
              <a:t> is the </a:t>
            </a:r>
            <a:r>
              <a:rPr lang="en-US" sz="1400" b="1" dirty="0">
                <a:latin typeface="Times New Roman" panose="02020603050405020304" pitchFamily="18" charset="0"/>
                <a:cs typeface="Times New Roman" panose="02020603050405020304" pitchFamily="18" charset="0"/>
              </a:rPr>
              <a:t>object drug</a:t>
            </a:r>
          </a:p>
        </p:txBody>
      </p:sp>
      <p:sp>
        <p:nvSpPr>
          <p:cNvPr id="16" name="TextBox 15">
            <a:extLst>
              <a:ext uri="{FF2B5EF4-FFF2-40B4-BE49-F238E27FC236}">
                <a16:creationId xmlns:a16="http://schemas.microsoft.com/office/drawing/2014/main" id="{1C83AD93-FEB7-EC35-9735-EAD1C49DBB0F}"/>
              </a:ext>
            </a:extLst>
          </p:cNvPr>
          <p:cNvSpPr txBox="1"/>
          <p:nvPr/>
        </p:nvSpPr>
        <p:spPr>
          <a:xfrm>
            <a:off x="8009998" y="4858879"/>
            <a:ext cx="3840594" cy="523220"/>
          </a:xfrm>
          <a:prstGeom prst="rect">
            <a:avLst/>
          </a:prstGeom>
          <a:noFill/>
        </p:spPr>
        <p:txBody>
          <a:bodyPr wrap="square">
            <a:spAutoFit/>
          </a:bodyPr>
          <a:lstStyle/>
          <a:p>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Zolpidem's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clinical exposure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have been impacted by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Intrinsic factors</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of  </a:t>
            </a:r>
            <a:r>
              <a:rPr lang="en-US" sz="1400" b="1"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liver diseases</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b="1" dirty="0">
              <a:latin typeface="Times New Roman" panose="02020603050405020304" pitchFamily="18" charset="0"/>
              <a:cs typeface="Times New Roman" panose="02020603050405020304" pitchFamily="18" charset="0"/>
            </a:endParaRPr>
          </a:p>
        </p:txBody>
      </p:sp>
      <p:grpSp>
        <p:nvGrpSpPr>
          <p:cNvPr id="17" name="Graphic 5120" descr="A flying arrow">
            <a:extLst>
              <a:ext uri="{FF2B5EF4-FFF2-40B4-BE49-F238E27FC236}">
                <a16:creationId xmlns:a16="http://schemas.microsoft.com/office/drawing/2014/main" id="{A23F4324-ADB2-577F-96EC-E01E4C5BD4A2}"/>
              </a:ext>
            </a:extLst>
          </p:cNvPr>
          <p:cNvGrpSpPr/>
          <p:nvPr/>
        </p:nvGrpSpPr>
        <p:grpSpPr>
          <a:xfrm rot="388923">
            <a:off x="5137923" y="4619842"/>
            <a:ext cx="2788909" cy="1043639"/>
            <a:chOff x="7982475" y="2484729"/>
            <a:chExt cx="1565244" cy="901755"/>
          </a:xfrm>
        </p:grpSpPr>
        <p:sp>
          <p:nvSpPr>
            <p:cNvPr id="18" name="Freeform: Shape 17">
              <a:extLst>
                <a:ext uri="{FF2B5EF4-FFF2-40B4-BE49-F238E27FC236}">
                  <a16:creationId xmlns:a16="http://schemas.microsoft.com/office/drawing/2014/main" id="{91A1603D-585D-EA9E-114A-B68CB5770398}"/>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EF5FA0C-55DF-0A2F-87DB-D1A4BC3E95A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0D68CD6E-E7A4-522C-34B4-52C2D861BC16}"/>
              </a:ext>
            </a:extLst>
          </p:cNvPr>
          <p:cNvSpPr txBox="1"/>
          <p:nvPr/>
        </p:nvSpPr>
        <p:spPr>
          <a:xfrm>
            <a:off x="727865" y="4792660"/>
            <a:ext cx="4224676" cy="95410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“Following a single 20mg oral </a:t>
            </a:r>
            <a:r>
              <a:rPr lang="en-US" sz="1400" b="1" i="1" dirty="0">
                <a:solidFill>
                  <a:srgbClr val="C00000"/>
                </a:solidFill>
                <a:latin typeface="Times New Roman" panose="02020603050405020304" pitchFamily="18" charset="0"/>
                <a:cs typeface="Times New Roman" panose="02020603050405020304" pitchFamily="18" charset="0"/>
              </a:rPr>
              <a:t>Zolpidem</a:t>
            </a:r>
            <a:r>
              <a:rPr lang="en-US" sz="1400" i="1" dirty="0">
                <a:latin typeface="Times New Roman" panose="02020603050405020304" pitchFamily="18" charset="0"/>
                <a:cs typeface="Times New Roman" panose="02020603050405020304" pitchFamily="18" charset="0"/>
              </a:rPr>
              <a:t> tartrate dose, mean </a:t>
            </a:r>
            <a:r>
              <a:rPr lang="en-US" sz="1400" b="1" i="1" dirty="0" err="1">
                <a:latin typeface="Times New Roman" panose="02020603050405020304" pitchFamily="18" charset="0"/>
                <a:cs typeface="Times New Roman" panose="02020603050405020304" pitchFamily="18" charset="0"/>
              </a:rPr>
              <a:t>Cmax</a:t>
            </a:r>
            <a:r>
              <a:rPr lang="en-US" sz="1400" b="1"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AUC</a:t>
            </a:r>
            <a:r>
              <a:rPr lang="en-US" sz="1400" i="1" dirty="0">
                <a:latin typeface="Times New Roman" panose="02020603050405020304" pitchFamily="18" charset="0"/>
                <a:cs typeface="Times New Roman" panose="02020603050405020304" pitchFamily="18" charset="0"/>
              </a:rPr>
              <a:t> were found to be </a:t>
            </a:r>
            <a:r>
              <a:rPr lang="en-US" sz="1400" b="1" i="1" dirty="0">
                <a:latin typeface="Times New Roman" panose="02020603050405020304" pitchFamily="18" charset="0"/>
                <a:cs typeface="Times New Roman" panose="02020603050405020304" pitchFamily="18" charset="0"/>
              </a:rPr>
              <a:t>two times </a:t>
            </a:r>
            <a:r>
              <a:rPr lang="en-US" sz="1400" i="1" dirty="0">
                <a:latin typeface="Times New Roman" panose="02020603050405020304" pitchFamily="18" charset="0"/>
                <a:cs typeface="Times New Roman" panose="02020603050405020304" pitchFamily="18" charset="0"/>
              </a:rPr>
              <a:t>and </a:t>
            </a:r>
            <a:r>
              <a:rPr lang="en-US" sz="1400" b="1" i="1" dirty="0">
                <a:latin typeface="Times New Roman" panose="02020603050405020304" pitchFamily="18" charset="0"/>
                <a:cs typeface="Times New Roman" panose="02020603050405020304" pitchFamily="18" charset="0"/>
              </a:rPr>
              <a:t>five times </a:t>
            </a:r>
            <a:r>
              <a:rPr lang="en-US" sz="1400" i="1" dirty="0">
                <a:latin typeface="Times New Roman" panose="02020603050405020304" pitchFamily="18" charset="0"/>
                <a:cs typeface="Times New Roman" panose="02020603050405020304" pitchFamily="18" charset="0"/>
              </a:rPr>
              <a:t>higher, respectively, in </a:t>
            </a:r>
            <a:r>
              <a:rPr lang="en-US" sz="1400" b="1" i="1" dirty="0">
                <a:solidFill>
                  <a:schemeClr val="accent6">
                    <a:lumMod val="75000"/>
                  </a:schemeClr>
                </a:solidFill>
                <a:latin typeface="Times New Roman" panose="02020603050405020304" pitchFamily="18" charset="0"/>
                <a:cs typeface="Times New Roman" panose="02020603050405020304" pitchFamily="18" charset="0"/>
              </a:rPr>
              <a:t>hepatically-compromised </a:t>
            </a:r>
            <a:r>
              <a:rPr lang="en-US" sz="1400" i="1" dirty="0">
                <a:latin typeface="Times New Roman" panose="02020603050405020304" pitchFamily="18" charset="0"/>
                <a:cs typeface="Times New Roman" panose="02020603050405020304" pitchFamily="18" charset="0"/>
              </a:rPr>
              <a:t>patients</a:t>
            </a:r>
            <a:r>
              <a:rPr lang="en-US" sz="1400" i="1" dirty="0">
                <a:effectLst/>
              </a:rPr>
              <a:t>.” [1]</a:t>
            </a:r>
            <a:endParaRPr lang="en-US" sz="1400"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8AF283B-3476-52FC-5566-A9A0A9BC86C0}"/>
              </a:ext>
            </a:extLst>
          </p:cNvPr>
          <p:cNvSpPr txBox="1"/>
          <p:nvPr/>
        </p:nvSpPr>
        <p:spPr>
          <a:xfrm>
            <a:off x="5581483" y="4987366"/>
            <a:ext cx="1944828" cy="369332"/>
          </a:xfrm>
          <a:prstGeom prst="rect">
            <a:avLst/>
          </a:prstGeom>
          <a:noFill/>
        </p:spPr>
        <p:txBody>
          <a:bodyPr wrap="square">
            <a:spAutoFit/>
          </a:body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ntrinsic factors?</a:t>
            </a:r>
            <a:endParaRPr lang="en-US" dirty="0"/>
          </a:p>
        </p:txBody>
      </p:sp>
      <p:sp>
        <p:nvSpPr>
          <p:cNvPr id="22" name="TextBox 21">
            <a:extLst>
              <a:ext uri="{FF2B5EF4-FFF2-40B4-BE49-F238E27FC236}">
                <a16:creationId xmlns:a16="http://schemas.microsoft.com/office/drawing/2014/main" id="{3929554B-F8F3-5A07-1D52-6EA6EB6D39F4}"/>
              </a:ext>
            </a:extLst>
          </p:cNvPr>
          <p:cNvSpPr txBox="1"/>
          <p:nvPr/>
        </p:nvSpPr>
        <p:spPr>
          <a:xfrm>
            <a:off x="460063" y="6169885"/>
            <a:ext cx="6097904" cy="261610"/>
          </a:xfrm>
          <a:prstGeom prst="rect">
            <a:avLst/>
          </a:prstGeom>
          <a:noFill/>
        </p:spPr>
        <p:txBody>
          <a:bodyPr wrap="square">
            <a:spAutoFit/>
          </a:bodyPr>
          <a:lstStyle/>
          <a:p>
            <a:r>
              <a:rPr lang="en-US" sz="1050" dirty="0"/>
              <a:t>[1]  https://dailymed.nlm.nih.gov/dailymed/fda</a:t>
            </a:r>
          </a:p>
        </p:txBody>
      </p:sp>
      <p:sp>
        <p:nvSpPr>
          <p:cNvPr id="23" name="TextBox 22">
            <a:extLst>
              <a:ext uri="{FF2B5EF4-FFF2-40B4-BE49-F238E27FC236}">
                <a16:creationId xmlns:a16="http://schemas.microsoft.com/office/drawing/2014/main" id="{690809A4-7B03-CDA6-2AA2-6249B7066CD8}"/>
              </a:ext>
            </a:extLst>
          </p:cNvPr>
          <p:cNvSpPr txBox="1"/>
          <p:nvPr/>
        </p:nvSpPr>
        <p:spPr>
          <a:xfrm>
            <a:off x="462596" y="1242047"/>
            <a:ext cx="1924284" cy="400110"/>
          </a:xfrm>
          <a:prstGeom prst="rect">
            <a:avLst/>
          </a:prstGeom>
          <a:noFill/>
        </p:spPr>
        <p:txBody>
          <a:bodyPr wrap="square">
            <a:spAutoFit/>
          </a:bodyPr>
          <a:lstStyle/>
          <a:p>
            <a:pPr algn="ctr"/>
            <a:r>
              <a:rPr lang="en-US" sz="2000" b="1" dirty="0">
                <a:solidFill>
                  <a:srgbClr val="3A3B41"/>
                </a:solidFill>
                <a:latin typeface="Montserrat" panose="020B0604020202020204" pitchFamily="2" charset="0"/>
              </a:rPr>
              <a:t>Prior study</a:t>
            </a:r>
          </a:p>
        </p:txBody>
      </p:sp>
      <p:sp>
        <p:nvSpPr>
          <p:cNvPr id="24" name="Rectangle 23">
            <a:extLst>
              <a:ext uri="{FF2B5EF4-FFF2-40B4-BE49-F238E27FC236}">
                <a16:creationId xmlns:a16="http://schemas.microsoft.com/office/drawing/2014/main" id="{535C7387-D082-A6CF-11BE-B60310B81D54}"/>
              </a:ext>
            </a:extLst>
          </p:cNvPr>
          <p:cNvSpPr/>
          <p:nvPr/>
        </p:nvSpPr>
        <p:spPr>
          <a:xfrm>
            <a:off x="491786" y="1122421"/>
            <a:ext cx="11700214" cy="2138142"/>
          </a:xfrm>
          <a:prstGeom prst="rect">
            <a:avLst/>
          </a:prstGeom>
          <a:solidFill>
            <a:schemeClr val="bg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5E3F068-1DF5-42E3-B3CD-2F5AC0A2842F}"/>
              </a:ext>
            </a:extLst>
          </p:cNvPr>
          <p:cNvSpPr txBox="1"/>
          <p:nvPr/>
        </p:nvSpPr>
        <p:spPr>
          <a:xfrm>
            <a:off x="1767824" y="3928677"/>
            <a:ext cx="8656352" cy="646331"/>
          </a:xfrm>
          <a:prstGeom prst="rect">
            <a:avLst/>
          </a:prstGeom>
          <a:noFill/>
        </p:spPr>
        <p:txBody>
          <a:bodyPr wrap="square">
            <a:spAutoFit/>
          </a:bodyPr>
          <a:lstStyle/>
          <a:p>
            <a:pPr algn="ctr"/>
            <a:r>
              <a:rPr lang="en-US" b="1" dirty="0"/>
              <a:t>2</a:t>
            </a:r>
            <a:r>
              <a:rPr lang="en-US" b="1" baseline="30000" dirty="0"/>
              <a:t>nd</a:t>
            </a:r>
            <a:r>
              <a:rPr lang="en-US" b="1" dirty="0"/>
              <a:t> Task: </a:t>
            </a:r>
            <a:r>
              <a:rPr lang="en-US" dirty="0"/>
              <a:t>Identifying intrinsic factors, such as age, gender, genetics, additional disease and organ function, that may alter clinical exposure</a:t>
            </a:r>
          </a:p>
        </p:txBody>
      </p:sp>
    </p:spTree>
    <p:extLst>
      <p:ext uri="{BB962C8B-B14F-4D97-AF65-F5344CB8AC3E}">
        <p14:creationId xmlns:p14="http://schemas.microsoft.com/office/powerpoint/2010/main" val="300415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Prompt </a:t>
            </a:r>
            <a:br>
              <a:rPr lang="en-US" sz="2800" b="1" dirty="0"/>
            </a:br>
            <a:r>
              <a:rPr lang="en-US" sz="2800" b="1" dirty="0"/>
              <a:t>	Intrinsic factors affecting drug clinical exposure </a:t>
            </a:r>
            <a:endParaRPr lang="en-US" sz="2800" dirty="0"/>
          </a:p>
        </p:txBody>
      </p:sp>
      <p:sp>
        <p:nvSpPr>
          <p:cNvPr id="22" name="TextBox 21">
            <a:extLst>
              <a:ext uri="{FF2B5EF4-FFF2-40B4-BE49-F238E27FC236}">
                <a16:creationId xmlns:a16="http://schemas.microsoft.com/office/drawing/2014/main" id="{3929554B-F8F3-5A07-1D52-6EA6EB6D39F4}"/>
              </a:ext>
            </a:extLst>
          </p:cNvPr>
          <p:cNvSpPr txBox="1"/>
          <p:nvPr/>
        </p:nvSpPr>
        <p:spPr>
          <a:xfrm>
            <a:off x="460063" y="6169885"/>
            <a:ext cx="6097904" cy="261610"/>
          </a:xfrm>
          <a:prstGeom prst="rect">
            <a:avLst/>
          </a:prstGeom>
          <a:noFill/>
        </p:spPr>
        <p:txBody>
          <a:bodyPr wrap="square">
            <a:spAutoFit/>
          </a:bodyPr>
          <a:lstStyle/>
          <a:p>
            <a:r>
              <a:rPr lang="en-US" sz="1050" dirty="0"/>
              <a:t>[1]  https://dailymed.nlm.nih.gov/dailymed/fda</a:t>
            </a:r>
          </a:p>
        </p:txBody>
      </p:sp>
      <p:sp>
        <p:nvSpPr>
          <p:cNvPr id="4" name="TextBox 3">
            <a:extLst>
              <a:ext uri="{FF2B5EF4-FFF2-40B4-BE49-F238E27FC236}">
                <a16:creationId xmlns:a16="http://schemas.microsoft.com/office/drawing/2014/main" id="{010ABB07-C9FA-576B-07D2-4599DB47D1D7}"/>
              </a:ext>
            </a:extLst>
          </p:cNvPr>
          <p:cNvSpPr txBox="1"/>
          <p:nvPr/>
        </p:nvSpPr>
        <p:spPr>
          <a:xfrm>
            <a:off x="9018445" y="2784779"/>
            <a:ext cx="2950229" cy="17851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100" dirty="0">
                <a:solidFill>
                  <a:srgbClr val="4E79C7"/>
                </a:solidFill>
                <a:latin typeface="Consolas" panose="020B0609020204030204" pitchFamily="49" charset="0"/>
              </a:rPr>
              <a:t>Levetiracetam </a:t>
            </a:r>
            <a:r>
              <a:rPr lang="en-US" sz="1100" dirty="0" err="1">
                <a:solidFill>
                  <a:srgbClr val="4E79C7"/>
                </a:solidFill>
                <a:latin typeface="Consolas" panose="020B0609020204030204" pitchFamily="49" charset="0"/>
              </a:rPr>
              <a:t>Cmax</a:t>
            </a:r>
            <a:r>
              <a:rPr lang="en-US" sz="1100" dirty="0">
                <a:solidFill>
                  <a:srgbClr val="4E79C7"/>
                </a:solidFill>
                <a:latin typeface="Consolas" panose="020B0609020204030204" pitchFamily="49" charset="0"/>
              </a:rPr>
              <a:t> and AUC were 20% higher in women (N=11) compared to men (N=12). </a:t>
            </a:r>
            <a:br>
              <a:rPr lang="en-US" sz="1100" dirty="0">
                <a:solidFill>
                  <a:srgbClr val="4E79C7"/>
                </a:solidFill>
                <a:latin typeface="Consolas" panose="020B0609020204030204" pitchFamily="49" charset="0"/>
              </a:rPr>
            </a:br>
            <a:r>
              <a:rPr lang="en-US" sz="1100" dirty="0">
                <a:solidFill>
                  <a:srgbClr val="D2814A"/>
                </a:solidFill>
                <a:latin typeface="Consolas" panose="020B0609020204030204" pitchFamily="49" charset="0"/>
              </a:rPr>
              <a:t>Is this statement specifically addressing or pertaining to the pharmacokinetic properties associated with intrinsic factors?</a:t>
            </a:r>
          </a:p>
          <a:p>
            <a:r>
              <a:rPr lang="en-US" sz="1100" dirty="0">
                <a:solidFill>
                  <a:srgbClr val="D2814A"/>
                </a:solidFill>
                <a:latin typeface="Consolas" panose="020B0609020204030204" pitchFamily="49" charset="0"/>
              </a:rPr>
              <a:t>Options:</a:t>
            </a:r>
          </a:p>
          <a:p>
            <a:r>
              <a:rPr lang="en-US" sz="1100" dirty="0">
                <a:solidFill>
                  <a:srgbClr val="D2814A"/>
                </a:solidFill>
                <a:latin typeface="Consolas" panose="020B0609020204030204" pitchFamily="49" charset="0"/>
              </a:rPr>
              <a:t>- Yes</a:t>
            </a:r>
          </a:p>
          <a:p>
            <a:r>
              <a:rPr lang="en-US" sz="1100" dirty="0">
                <a:solidFill>
                  <a:srgbClr val="D2814A"/>
                </a:solidFill>
                <a:latin typeface="Consolas" panose="020B0609020204030204" pitchFamily="49" charset="0"/>
              </a:rPr>
              <a:t>- No</a:t>
            </a:r>
          </a:p>
        </p:txBody>
      </p:sp>
      <p:sp>
        <p:nvSpPr>
          <p:cNvPr id="6" name="Title 1">
            <a:extLst>
              <a:ext uri="{FF2B5EF4-FFF2-40B4-BE49-F238E27FC236}">
                <a16:creationId xmlns:a16="http://schemas.microsoft.com/office/drawing/2014/main" id="{5D452FDB-7BE0-006B-9AC8-3F904E7AEA6D}"/>
              </a:ext>
            </a:extLst>
          </p:cNvPr>
          <p:cNvSpPr txBox="1">
            <a:spLocks/>
          </p:cNvSpPr>
          <p:nvPr/>
        </p:nvSpPr>
        <p:spPr>
          <a:xfrm>
            <a:off x="8943322" y="2016839"/>
            <a:ext cx="3025352"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algn="ctr"/>
            <a:r>
              <a:rPr lang="en-US" sz="1200" b="1" dirty="0"/>
              <a:t>Performance significantly declines if the task is not clearly and accurately described to the model.</a:t>
            </a:r>
          </a:p>
        </p:txBody>
      </p:sp>
      <p:sp>
        <p:nvSpPr>
          <p:cNvPr id="7" name="Rectangle 6">
            <a:extLst>
              <a:ext uri="{FF2B5EF4-FFF2-40B4-BE49-F238E27FC236}">
                <a16:creationId xmlns:a16="http://schemas.microsoft.com/office/drawing/2014/main" id="{A9FC1C63-D731-9E51-9FCA-A34B57B8C990}"/>
              </a:ext>
            </a:extLst>
          </p:cNvPr>
          <p:cNvSpPr/>
          <p:nvPr/>
        </p:nvSpPr>
        <p:spPr>
          <a:xfrm>
            <a:off x="1454150" y="2741083"/>
            <a:ext cx="340783" cy="1322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995EE7-9CB9-B62D-3AD0-0542DDD0D4CF}"/>
              </a:ext>
            </a:extLst>
          </p:cNvPr>
          <p:cNvSpPr/>
          <p:nvPr/>
        </p:nvSpPr>
        <p:spPr>
          <a:xfrm>
            <a:off x="1454149" y="4569883"/>
            <a:ext cx="340783" cy="1322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468C09-0FAD-0352-D57D-CCE18FB01756}"/>
              </a:ext>
            </a:extLst>
          </p:cNvPr>
          <p:cNvSpPr/>
          <p:nvPr/>
        </p:nvSpPr>
        <p:spPr>
          <a:xfrm>
            <a:off x="1408430" y="5283098"/>
            <a:ext cx="340783" cy="1322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97ED9E-4F28-E806-1DD0-784622C56441}"/>
              </a:ext>
            </a:extLst>
          </p:cNvPr>
          <p:cNvSpPr/>
          <p:nvPr/>
        </p:nvSpPr>
        <p:spPr>
          <a:xfrm>
            <a:off x="1454149" y="3897897"/>
            <a:ext cx="340783" cy="946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62961F3-330B-68D4-5969-CCCF4F496CED}"/>
              </a:ext>
            </a:extLst>
          </p:cNvPr>
          <p:cNvGraphicFramePr>
            <a:graphicFrameLocks noGrp="1"/>
          </p:cNvGraphicFramePr>
          <p:nvPr>
            <p:extLst>
              <p:ext uri="{D42A27DB-BD31-4B8C-83A1-F6EECF244321}">
                <p14:modId xmlns:p14="http://schemas.microsoft.com/office/powerpoint/2010/main" val="4243235542"/>
              </p:ext>
            </p:extLst>
          </p:nvPr>
        </p:nvGraphicFramePr>
        <p:xfrm>
          <a:off x="578367" y="1149444"/>
          <a:ext cx="8114148" cy="4862440"/>
        </p:xfrm>
        <a:graphic>
          <a:graphicData uri="http://schemas.openxmlformats.org/drawingml/2006/table">
            <a:tbl>
              <a:tblPr firstRow="1" bandRow="1">
                <a:tableStyleId>{5940675A-B579-460E-94D1-54222C63F5DA}</a:tableStyleId>
              </a:tblPr>
              <a:tblGrid>
                <a:gridCol w="823810">
                  <a:extLst>
                    <a:ext uri="{9D8B030D-6E8A-4147-A177-3AD203B41FA5}">
                      <a16:colId xmlns:a16="http://schemas.microsoft.com/office/drawing/2014/main" val="1901593437"/>
                    </a:ext>
                  </a:extLst>
                </a:gridCol>
                <a:gridCol w="7290338">
                  <a:extLst>
                    <a:ext uri="{9D8B030D-6E8A-4147-A177-3AD203B41FA5}">
                      <a16:colId xmlns:a16="http://schemas.microsoft.com/office/drawing/2014/main" val="2051943009"/>
                    </a:ext>
                  </a:extLst>
                </a:gridCol>
              </a:tblGrid>
              <a:tr h="444104">
                <a:tc>
                  <a:txBody>
                    <a:bodyPr/>
                    <a:lstStyle/>
                    <a:p>
                      <a:r>
                        <a:rPr lang="en-US" dirty="0"/>
                        <a:t>Model</a:t>
                      </a:r>
                    </a:p>
                  </a:txBody>
                  <a:tcPr/>
                </a:tc>
                <a:tc>
                  <a:txBody>
                    <a:bodyPr/>
                    <a:lstStyle/>
                    <a:p>
                      <a:r>
                        <a:rPr lang="en-US" sz="1800" b="1" i="0" kern="1200" dirty="0">
                          <a:solidFill>
                            <a:schemeClr val="tx1"/>
                          </a:solidFill>
                          <a:effectLst/>
                          <a:latin typeface="+mn-lt"/>
                          <a:ea typeface="+mn-ea"/>
                          <a:cs typeface="+mn-cs"/>
                        </a:rPr>
                        <a:t>Task 2: Identifying patient’s intrinsic factors altering drugs’ clinical exposure sentences</a:t>
                      </a:r>
                      <a:endParaRPr lang="en-US" dirty="0"/>
                    </a:p>
                  </a:txBody>
                  <a:tcPr/>
                </a:tc>
                <a:extLst>
                  <a:ext uri="{0D108BD9-81ED-4DB2-BD59-A6C34878D82A}">
                    <a16:rowId xmlns:a16="http://schemas.microsoft.com/office/drawing/2014/main" val="1130145489"/>
                  </a:ext>
                </a:extLst>
              </a:tr>
              <a:tr h="444104">
                <a:tc>
                  <a:txBody>
                    <a:bodyPr/>
                    <a:lstStyle/>
                    <a:p>
                      <a:pPr algn="ctr"/>
                      <a:r>
                        <a:rPr lang="en-US" sz="1400" b="1" dirty="0"/>
                        <a:t>Deep</a:t>
                      </a:r>
                      <a:br>
                        <a:rPr lang="en-US" sz="1400" b="1" dirty="0"/>
                      </a:br>
                      <a:r>
                        <a:rPr lang="en-US" sz="1400" b="1" dirty="0"/>
                        <a:t>Seek</a:t>
                      </a:r>
                    </a:p>
                  </a:txBody>
                  <a:tcPr/>
                </a:tc>
                <a:tc>
                  <a:txBody>
                    <a:bodyPr/>
                    <a:lstStyle/>
                    <a:p>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the given sentence relates exclusively to the drug’s pharmacokinetics as altered by patients’ intrinsic factors, such as gender, age, weight, genetics, organ’s function, additional diseases, and so forth?</a:t>
                      </a:r>
                      <a:b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sentence: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Exclusively answer with Yes or No</a:t>
                      </a:r>
                    </a:p>
                  </a:txBody>
                  <a:tcPr/>
                </a:tc>
                <a:extLst>
                  <a:ext uri="{0D108BD9-81ED-4DB2-BD59-A6C34878D82A}">
                    <a16:rowId xmlns:a16="http://schemas.microsoft.com/office/drawing/2014/main" val="3020612894"/>
                  </a:ext>
                </a:extLst>
              </a:tr>
              <a:tr h="666732">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Flan-T5</a:t>
                      </a:r>
                    </a:p>
                  </a:txBody>
                  <a:tcPr marL="68580" marR="68580" marT="0" marB="0" anchor="ctr"/>
                </a:tc>
                <a:tc>
                  <a:txBody>
                    <a:bodyPr/>
                    <a:lstStyle/>
                    <a:p>
                      <a:pPr marL="0" marR="0" algn="l">
                        <a:lnSpc>
                          <a:spcPct val="100000"/>
                        </a:lnSpc>
                        <a:spcBef>
                          <a:spcPts val="0"/>
                        </a:spcBef>
                        <a:spcAft>
                          <a:spcPts val="0"/>
                        </a:spcAft>
                      </a:pP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the given sentence relates exclusively to the drug’s pharmacokinetics as altered by patients’ intrinsic factors, such as gender, age, weight, genetics, organ’s function, additional diseases, and so forth?</a:t>
                      </a:r>
                      <a:b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sentence: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dirty="0"/>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Options: - Yes - No</a:t>
                      </a:r>
                    </a:p>
                  </a:txBody>
                  <a:tcPr marL="68580" marR="68580" marT="0" marB="0" anchor="ctr"/>
                </a:tc>
                <a:extLst>
                  <a:ext uri="{0D108BD9-81ED-4DB2-BD59-A6C34878D82A}">
                    <a16:rowId xmlns:a16="http://schemas.microsoft.com/office/drawing/2014/main" val="2711416933"/>
                  </a:ext>
                </a:extLst>
              </a:tr>
              <a:tr h="1131425">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Tk-instruct  </a:t>
                      </a:r>
                    </a:p>
                  </a:txBody>
                  <a:tcPr marL="68580" marR="68580" marT="0" marB="0" anchor="ctr"/>
                </a:tc>
                <a:tc>
                  <a:txBody>
                    <a:bodyPr/>
                    <a:lstStyle/>
                    <a:p>
                      <a:pPr marL="0" marR="0">
                        <a:lnSpc>
                          <a:spcPct val="100000"/>
                        </a:lnSpc>
                        <a:spcBef>
                          <a:spcPts val="0"/>
                        </a:spcBef>
                        <a:spcAft>
                          <a:spcPts val="0"/>
                        </a:spcAft>
                      </a:pPr>
                      <a:r>
                        <a:rPr lang="en-US" sz="1100" kern="1200" dirty="0">
                          <a:solidFill>
                            <a:srgbClr val="C45911"/>
                          </a:solidFill>
                          <a:effectLst/>
                          <a:latin typeface="Calibri" panose="020F0502020204030204" pitchFamily="34" charset="0"/>
                          <a:ea typeface="+mn-ea"/>
                          <a:cs typeface="Arial" panose="020B0604020202020204" pitchFamily="34" charset="0"/>
                        </a:rPr>
                        <a:t>In this task, you are provided with two sentences. Determine whether the first sentence clearly implies the second sentence. It means the second sentence can be determined only from the first sentence. Provide your answer as either 1 if the first sentence implies the second sentence, or 0 if it does not.</a:t>
                      </a:r>
                      <a:br>
                        <a:rPr lang="en-US" sz="1100" kern="1200" dirty="0">
                          <a:solidFill>
                            <a:srgbClr val="C45911"/>
                          </a:solidFill>
                          <a:effectLst/>
                          <a:latin typeface="Calibri" panose="020F0502020204030204" pitchFamily="34" charset="0"/>
                          <a:ea typeface="+mn-ea"/>
                          <a:cs typeface="Arial" panose="020B0604020202020204" pitchFamily="34" charset="0"/>
                        </a:rPr>
                      </a:br>
                      <a:r>
                        <a:rPr lang="en-US" sz="1100" kern="1200" dirty="0">
                          <a:solidFill>
                            <a:srgbClr val="C45911"/>
                          </a:solidFill>
                          <a:effectLst/>
                          <a:latin typeface="Calibri" panose="020F0502020204030204" pitchFamily="34" charset="0"/>
                          <a:ea typeface="+mn-ea"/>
                          <a:cs typeface="Arial" panose="020B0604020202020204" pitchFamily="34" charset="0"/>
                        </a:rPr>
                        <a:t>Input:</a:t>
                      </a:r>
                      <a:br>
                        <a:rPr lang="en-US" sz="1100" kern="1200" dirty="0">
                          <a:solidFill>
                            <a:srgbClr val="C45911"/>
                          </a:solidFill>
                          <a:effectLst/>
                          <a:latin typeface="Calibri" panose="020F0502020204030204" pitchFamily="34" charset="0"/>
                          <a:ea typeface="+mn-ea"/>
                          <a:cs typeface="Arial" panose="020B0604020202020204" pitchFamily="34" charset="0"/>
                        </a:rPr>
                      </a:br>
                      <a:r>
                        <a:rPr lang="en-US" sz="1100" kern="1200" dirty="0">
                          <a:solidFill>
                            <a:srgbClr val="C45911"/>
                          </a:solidFill>
                          <a:effectLst/>
                          <a:latin typeface="Calibri" panose="020F0502020204030204" pitchFamily="34" charset="0"/>
                          <a:ea typeface="+mn-ea"/>
                          <a:cs typeface="Arial" panose="020B0604020202020204" pitchFamily="34" charset="0"/>
                        </a:rPr>
                        <a:t>Sentence 1: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kern="1200" dirty="0">
                          <a:solidFill>
                            <a:srgbClr val="4472C4"/>
                          </a:solidFill>
                          <a:effectLst/>
                          <a:latin typeface="Calibri" panose="020F0502020204030204" pitchFamily="34" charset="0"/>
                          <a:ea typeface="+mn-ea"/>
                          <a:cs typeface="Arial" panose="020B0604020202020204" pitchFamily="34" charset="0"/>
                        </a:rPr>
                      </a:br>
                      <a:r>
                        <a:rPr lang="en-US" sz="1100" kern="1200" dirty="0">
                          <a:solidFill>
                            <a:srgbClr val="4472C4"/>
                          </a:solidFill>
                          <a:effectLst/>
                          <a:latin typeface="Calibri" panose="020F0502020204030204" pitchFamily="34" charset="0"/>
                          <a:ea typeface="+mn-ea"/>
                          <a:cs typeface="Arial" panose="020B0604020202020204" pitchFamily="34" charset="0"/>
                        </a:rPr>
                        <a:t> </a:t>
                      </a:r>
                      <a:r>
                        <a:rPr lang="en-US" sz="1100" kern="1200" dirty="0">
                          <a:solidFill>
                            <a:srgbClr val="C45911"/>
                          </a:solidFill>
                          <a:effectLst/>
                          <a:latin typeface="Calibri" panose="020F0502020204030204" pitchFamily="34" charset="0"/>
                          <a:ea typeface="+mn-ea"/>
                          <a:cs typeface="Arial" panose="020B0604020202020204" pitchFamily="34" charset="0"/>
                        </a:rPr>
                        <a:t>Sentence 2: The sentence is about pharmacokinetic drug-drug interaction which relates to how the pharmacokinetics of a drug, namely absorption, distribution, metabolism, or excretion, change when co-administered with another drug Output.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33647686"/>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T0pp</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The following sentence relates to how the pharmacokinetics of a drug, namely absorption, distribution, metabolism, or excretion, change when co-administered with another drug, indicating pharmacokinetic drug-drug interaction.</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00000"/>
                        </a:lnSpc>
                        <a:spcBef>
                          <a:spcPts val="0"/>
                        </a:spcBef>
                        <a:spcAft>
                          <a:spcPts val="0"/>
                        </a:spcAft>
                      </a:pP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True, or False?</a:t>
                      </a:r>
                      <a:endParaRPr lang="en-US"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5716519"/>
                  </a:ext>
                </a:extLst>
              </a:tr>
              <a:tr h="808160">
                <a:tc>
                  <a:txBody>
                    <a:bodyPr/>
                    <a:lstStyle/>
                    <a:p>
                      <a:pPr marL="0" marR="0" algn="ctr">
                        <a:lnSpc>
                          <a:spcPct val="150000"/>
                        </a:lnSpc>
                        <a:spcBef>
                          <a:spcPts val="600"/>
                        </a:spcBef>
                        <a:spcAft>
                          <a:spcPts val="1200"/>
                        </a:spcAft>
                      </a:pPr>
                      <a:r>
                        <a:rPr lang="en-US" sz="1400" b="1" dirty="0">
                          <a:effectLst/>
                          <a:latin typeface="Times New Roman" panose="02020603050405020304" pitchFamily="18" charset="0"/>
                          <a:ea typeface="Calibri" panose="020F0502020204030204" pitchFamily="34" charset="0"/>
                          <a:cs typeface="Arial" panose="020B0604020202020204" pitchFamily="34" charset="0"/>
                        </a:rPr>
                        <a:t>Vicuna</a:t>
                      </a:r>
                    </a:p>
                  </a:txBody>
                  <a:tcPr marL="68580" marR="68580" marT="0" marB="0" anchor="ctr"/>
                </a:tc>
                <a:tc>
                  <a:txBody>
                    <a:bodyPr/>
                    <a:lstStyle/>
                    <a:p>
                      <a:pPr marL="0" marR="0" algn="l">
                        <a:lnSpc>
                          <a:spcPct val="100000"/>
                        </a:lnSpc>
                        <a:spcBef>
                          <a:spcPts val="0"/>
                        </a:spcBef>
                        <a:spcAft>
                          <a:spcPts val="0"/>
                        </a:spcAft>
                      </a:pPr>
                      <a:r>
                        <a:rPr lang="en-US" sz="11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Given </a:t>
                      </a:r>
                      <a:r>
                        <a:rPr lang="en-US" sz="1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’Levetiracetam </a:t>
                      </a:r>
                      <a:r>
                        <a:rPr lang="en-US" sz="1100" kern="1200" dirty="0" err="1">
                          <a:solidFill>
                            <a:srgbClr val="4472C4"/>
                          </a:solidFill>
                          <a:effectLst/>
                          <a:latin typeface="Times New Roman" panose="02020603050405020304" pitchFamily="18" charset="0"/>
                          <a:ea typeface="Calibri" panose="020F0502020204030204" pitchFamily="34" charset="0"/>
                          <a:cs typeface="Arial" panose="020B0604020202020204" pitchFamily="34" charset="0"/>
                        </a:rPr>
                        <a:t>Cmax</a:t>
                      </a:r>
                      <a:r>
                        <a:rPr lang="en-US" sz="1100" kern="12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and AUC were 20% higher in women (N = 11) compared to men (N = 12)’.</a:t>
                      </a:r>
                      <a:br>
                        <a:rPr lang="en-US" sz="1100" dirty="0">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Is it true that this sentence relates exclusively to the drug’s pharmacokinetics as altered by patients’ intrinsic factors, such as gender, age, weight, genetics, organ’s function, additional diseases, and so forth?</a:t>
                      </a:r>
                      <a:b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br>
                      <a:r>
                        <a:rPr lang="en-US" sz="1100" kern="1200" dirty="0">
                          <a:solidFill>
                            <a:srgbClr val="C45911"/>
                          </a:solidFill>
                          <a:effectLst/>
                          <a:latin typeface="Times New Roman" panose="02020603050405020304" pitchFamily="18" charset="0"/>
                          <a:ea typeface="Calibri" panose="020F0502020204030204" pitchFamily="34" charset="0"/>
                          <a:cs typeface="Arial" panose="020B0604020202020204" pitchFamily="34" charset="0"/>
                        </a:rPr>
                        <a:t>Exclusively answer with Yes or No.</a:t>
                      </a:r>
                    </a:p>
                  </a:txBody>
                  <a:tcPr marL="68580" marR="68580" marT="0" marB="0" anchor="ctr"/>
                </a:tc>
                <a:extLst>
                  <a:ext uri="{0D108BD9-81ED-4DB2-BD59-A6C34878D82A}">
                    <a16:rowId xmlns:a16="http://schemas.microsoft.com/office/drawing/2014/main" val="1532688175"/>
                  </a:ext>
                </a:extLst>
              </a:tr>
            </a:tbl>
          </a:graphicData>
        </a:graphic>
      </p:graphicFrame>
    </p:spTree>
    <p:extLst>
      <p:ext uri="{BB962C8B-B14F-4D97-AF65-F5344CB8AC3E}">
        <p14:creationId xmlns:p14="http://schemas.microsoft.com/office/powerpoint/2010/main" val="306936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Model Evaluation</a:t>
            </a:r>
            <a:br>
              <a:rPr lang="en-US" sz="2800" b="1" dirty="0"/>
            </a:br>
            <a:r>
              <a:rPr lang="en-US" sz="2800" b="1" dirty="0"/>
              <a:t>	Intrinsic factors affecting drug clinical exposure </a:t>
            </a:r>
          </a:p>
        </p:txBody>
      </p:sp>
      <p:sp>
        <p:nvSpPr>
          <p:cNvPr id="22" name="TextBox 21">
            <a:extLst>
              <a:ext uri="{FF2B5EF4-FFF2-40B4-BE49-F238E27FC236}">
                <a16:creationId xmlns:a16="http://schemas.microsoft.com/office/drawing/2014/main" id="{3929554B-F8F3-5A07-1D52-6EA6EB6D39F4}"/>
              </a:ext>
            </a:extLst>
          </p:cNvPr>
          <p:cNvSpPr txBox="1"/>
          <p:nvPr/>
        </p:nvSpPr>
        <p:spPr>
          <a:xfrm>
            <a:off x="460063" y="6169885"/>
            <a:ext cx="6097904" cy="261610"/>
          </a:xfrm>
          <a:prstGeom prst="rect">
            <a:avLst/>
          </a:prstGeom>
          <a:noFill/>
        </p:spPr>
        <p:txBody>
          <a:bodyPr wrap="square">
            <a:spAutoFit/>
          </a:bodyPr>
          <a:lstStyle/>
          <a:p>
            <a:r>
              <a:rPr lang="en-US" sz="1050" dirty="0"/>
              <a:t>[1]  https://dailymed.nlm.nih.gov/dailymed/fda</a:t>
            </a:r>
          </a:p>
        </p:txBody>
      </p:sp>
      <p:sp>
        <p:nvSpPr>
          <p:cNvPr id="2" name="TextBox 1">
            <a:extLst>
              <a:ext uri="{FF2B5EF4-FFF2-40B4-BE49-F238E27FC236}">
                <a16:creationId xmlns:a16="http://schemas.microsoft.com/office/drawing/2014/main" id="{B4F4F98D-D6DE-889D-66BB-CFD3A47EF0CD}"/>
              </a:ext>
            </a:extLst>
          </p:cNvPr>
          <p:cNvSpPr txBox="1"/>
          <p:nvPr/>
        </p:nvSpPr>
        <p:spPr>
          <a:xfrm>
            <a:off x="611243" y="1218055"/>
            <a:ext cx="5484757" cy="1077218"/>
          </a:xfrm>
          <a:prstGeom prst="rect">
            <a:avLst/>
          </a:prstGeom>
          <a:noFill/>
        </p:spPr>
        <p:txBody>
          <a:bodyPr wrap="square">
            <a:spAutoFit/>
          </a:bodyPr>
          <a:lstStyle/>
          <a:p>
            <a:pPr algn="ctr"/>
            <a:r>
              <a:rPr lang="en-US" sz="1600" dirty="0">
                <a:solidFill>
                  <a:srgbClr val="3A3B41"/>
                </a:solidFill>
                <a:latin typeface="Montserrat" panose="020B0604020202020204" pitchFamily="2" charset="0"/>
              </a:rPr>
              <a:t>Zero and Few-shot learning evaluated by 500 </a:t>
            </a:r>
            <a:br>
              <a:rPr lang="en-US" sz="1600" dirty="0">
                <a:solidFill>
                  <a:srgbClr val="3A3B41"/>
                </a:solidFill>
                <a:latin typeface="Montserrat" panose="020B0604020202020204" pitchFamily="2" charset="0"/>
              </a:rPr>
            </a:br>
            <a:r>
              <a:rPr lang="en-US" sz="1600" dirty="0">
                <a:solidFill>
                  <a:srgbClr val="3A3B41"/>
                </a:solidFill>
                <a:latin typeface="Montserrat" panose="020B0604020202020204" pitchFamily="2" charset="0"/>
              </a:rPr>
              <a:t>sentences For sentence classification task focused on intrinsic factors that affect drug clinical exposure (</a:t>
            </a:r>
            <a:r>
              <a:rPr lang="en-US" sz="1600" dirty="0">
                <a:latin typeface="TimesNewRomanPSMT"/>
              </a:rPr>
              <a:t>198 positive and 302 negative sentences)</a:t>
            </a:r>
            <a:endParaRPr lang="en-US" sz="1600" dirty="0">
              <a:solidFill>
                <a:srgbClr val="3A3B41"/>
              </a:solidFill>
              <a:latin typeface="Montserrat" panose="020B0604020202020204" pitchFamily="2" charset="0"/>
            </a:endParaRPr>
          </a:p>
        </p:txBody>
      </p:sp>
      <p:sp>
        <p:nvSpPr>
          <p:cNvPr id="7" name="TextBox 6">
            <a:extLst>
              <a:ext uri="{FF2B5EF4-FFF2-40B4-BE49-F238E27FC236}">
                <a16:creationId xmlns:a16="http://schemas.microsoft.com/office/drawing/2014/main" id="{4DC8A7DB-0EAE-4612-CCDD-3424AB5B690D}"/>
              </a:ext>
            </a:extLst>
          </p:cNvPr>
          <p:cNvSpPr txBox="1"/>
          <p:nvPr/>
        </p:nvSpPr>
        <p:spPr>
          <a:xfrm>
            <a:off x="7400663" y="1218055"/>
            <a:ext cx="4791337" cy="923330"/>
          </a:xfrm>
          <a:prstGeom prst="rect">
            <a:avLst/>
          </a:prstGeom>
          <a:noFill/>
        </p:spPr>
        <p:txBody>
          <a:bodyPr wrap="square">
            <a:spAutoFit/>
          </a:bodyPr>
          <a:lstStyle/>
          <a:p>
            <a:pPr algn="l"/>
            <a:r>
              <a:rPr lang="en-US" sz="1800" b="0" i="0" u="none" strike="noStrike" baseline="0" dirty="0">
                <a:latin typeface="TimesNewRomanPSMT"/>
              </a:rPr>
              <a:t>From a list of 28 drugs from the Comprehensive in vitro Proarrhythmia Assay (CiPA) Initiative.</a:t>
            </a:r>
            <a:br>
              <a:rPr lang="en-US" sz="1800" b="0" i="0" u="none" strike="noStrike" baseline="0" dirty="0">
                <a:latin typeface="TimesNewRomanPSMT"/>
              </a:rPr>
            </a:br>
            <a:r>
              <a:rPr lang="en-US" sz="1800" b="0" i="0" u="none" strike="noStrike" baseline="0" dirty="0">
                <a:latin typeface="TimesNewRomanPSMT"/>
              </a:rPr>
              <a:t>708,024 sentences being extracted from the labels</a:t>
            </a:r>
            <a:endParaRPr lang="en-US" dirty="0"/>
          </a:p>
        </p:txBody>
      </p:sp>
      <p:pic>
        <p:nvPicPr>
          <p:cNvPr id="9" name="Picture 8">
            <a:extLst>
              <a:ext uri="{FF2B5EF4-FFF2-40B4-BE49-F238E27FC236}">
                <a16:creationId xmlns:a16="http://schemas.microsoft.com/office/drawing/2014/main" id="{CF1D5B85-26D9-23C6-AA18-AE950C8B86C8}"/>
              </a:ext>
            </a:extLst>
          </p:cNvPr>
          <p:cNvPicPr>
            <a:picLocks noChangeAspect="1"/>
          </p:cNvPicPr>
          <p:nvPr/>
        </p:nvPicPr>
        <p:blipFill>
          <a:blip r:embed="rId3"/>
          <a:stretch>
            <a:fillRect/>
          </a:stretch>
        </p:blipFill>
        <p:spPr>
          <a:xfrm>
            <a:off x="8184053" y="2135363"/>
            <a:ext cx="2797187" cy="3878415"/>
          </a:xfrm>
          <a:prstGeom prst="rect">
            <a:avLst/>
          </a:prstGeom>
        </p:spPr>
      </p:pic>
      <p:sp>
        <p:nvSpPr>
          <p:cNvPr id="10" name="TextBox 9">
            <a:extLst>
              <a:ext uri="{FF2B5EF4-FFF2-40B4-BE49-F238E27FC236}">
                <a16:creationId xmlns:a16="http://schemas.microsoft.com/office/drawing/2014/main" id="{E212CF4D-DD6B-BA71-2688-5B8ABC94E59D}"/>
              </a:ext>
            </a:extLst>
          </p:cNvPr>
          <p:cNvSpPr txBox="1"/>
          <p:nvPr/>
        </p:nvSpPr>
        <p:spPr>
          <a:xfrm>
            <a:off x="10824495" y="3634820"/>
            <a:ext cx="1437883" cy="646331"/>
          </a:xfrm>
          <a:prstGeom prst="rect">
            <a:avLst/>
          </a:prstGeom>
          <a:noFill/>
        </p:spPr>
        <p:txBody>
          <a:bodyPr wrap="square">
            <a:spAutoFit/>
          </a:bodyPr>
          <a:lstStyle/>
          <a:p>
            <a:pPr algn="ctr"/>
            <a:r>
              <a:rPr lang="en-US" b="1" i="0" u="none" strike="noStrike" baseline="0" dirty="0">
                <a:latin typeface="TimesNewRomanPSMT"/>
              </a:rPr>
              <a:t>precision rate 78.5%</a:t>
            </a:r>
            <a:endParaRPr lang="en-US" b="1" dirty="0"/>
          </a:p>
        </p:txBody>
      </p:sp>
      <p:pic>
        <p:nvPicPr>
          <p:cNvPr id="13" name="Picture 12" descr="Chart, bar chart&#10;&#10;AI-generated content may be incorrect.">
            <a:extLst>
              <a:ext uri="{FF2B5EF4-FFF2-40B4-BE49-F238E27FC236}">
                <a16:creationId xmlns:a16="http://schemas.microsoft.com/office/drawing/2014/main" id="{F24B9EAE-48C2-8586-7B04-4389F81BD520}"/>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512568" y="2687624"/>
            <a:ext cx="7375152" cy="2780980"/>
          </a:xfrm>
          <a:prstGeom prst="rect">
            <a:avLst/>
          </a:prstGeom>
        </p:spPr>
      </p:pic>
      <p:cxnSp>
        <p:nvCxnSpPr>
          <p:cNvPr id="6" name="Straight Connector 5">
            <a:extLst>
              <a:ext uri="{FF2B5EF4-FFF2-40B4-BE49-F238E27FC236}">
                <a16:creationId xmlns:a16="http://schemas.microsoft.com/office/drawing/2014/main" id="{92431064-B706-3EB0-CFA4-4D83E48C6B84}"/>
              </a:ext>
            </a:extLst>
          </p:cNvPr>
          <p:cNvCxnSpPr>
            <a:cxnSpLocks/>
          </p:cNvCxnSpPr>
          <p:nvPr/>
        </p:nvCxnSpPr>
        <p:spPr>
          <a:xfrm>
            <a:off x="4232002" y="2687624"/>
            <a:ext cx="0" cy="2773894"/>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103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2A9C4F-1873-D066-346C-16274E12B255}"/>
              </a:ext>
            </a:extLst>
          </p:cNvPr>
          <p:cNvPicPr>
            <a:picLocks noChangeAspect="1"/>
          </p:cNvPicPr>
          <p:nvPr/>
        </p:nvPicPr>
        <p:blipFill>
          <a:blip r:embed="rId3"/>
          <a:stretch>
            <a:fillRect/>
          </a:stretch>
        </p:blipFill>
        <p:spPr>
          <a:xfrm>
            <a:off x="696241" y="2418292"/>
            <a:ext cx="11477722" cy="999028"/>
          </a:xfrm>
          <a:prstGeom prst="rect">
            <a:avLst/>
          </a:prstGeom>
        </p:spPr>
      </p:pic>
      <p:pic>
        <p:nvPicPr>
          <p:cNvPr id="16" name="Picture 15">
            <a:extLst>
              <a:ext uri="{FF2B5EF4-FFF2-40B4-BE49-F238E27FC236}">
                <a16:creationId xmlns:a16="http://schemas.microsoft.com/office/drawing/2014/main" id="{4A0AC2B9-DE4D-3856-8340-D21B1C0B7BF2}"/>
              </a:ext>
            </a:extLst>
          </p:cNvPr>
          <p:cNvPicPr>
            <a:picLocks noChangeAspect="1"/>
          </p:cNvPicPr>
          <p:nvPr/>
        </p:nvPicPr>
        <p:blipFill>
          <a:blip r:embed="rId4"/>
          <a:stretch>
            <a:fillRect/>
          </a:stretch>
        </p:blipFill>
        <p:spPr>
          <a:xfrm>
            <a:off x="657922" y="1037045"/>
            <a:ext cx="11437435" cy="552534"/>
          </a:xfrm>
          <a:prstGeom prst="rect">
            <a:avLst/>
          </a:prstGeom>
        </p:spPr>
      </p:pic>
      <p:sp>
        <p:nvSpPr>
          <p:cNvPr id="24" name="TextBox 23">
            <a:extLst>
              <a:ext uri="{FF2B5EF4-FFF2-40B4-BE49-F238E27FC236}">
                <a16:creationId xmlns:a16="http://schemas.microsoft.com/office/drawing/2014/main" id="{37AC9B95-27CB-BC98-4597-263B67A64845}"/>
              </a:ext>
            </a:extLst>
          </p:cNvPr>
          <p:cNvSpPr txBox="1"/>
          <p:nvPr/>
        </p:nvSpPr>
        <p:spPr>
          <a:xfrm>
            <a:off x="579316" y="667713"/>
            <a:ext cx="769434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Flan-T5-XXL</a:t>
            </a:r>
          </a:p>
        </p:txBody>
      </p:sp>
      <p:sp>
        <p:nvSpPr>
          <p:cNvPr id="26" name="TextBox 25">
            <a:extLst>
              <a:ext uri="{FF2B5EF4-FFF2-40B4-BE49-F238E27FC236}">
                <a16:creationId xmlns:a16="http://schemas.microsoft.com/office/drawing/2014/main" id="{7C97DA7F-6EAF-E148-3E7D-05D019FB3CD6}"/>
              </a:ext>
            </a:extLst>
          </p:cNvPr>
          <p:cNvSpPr txBox="1"/>
          <p:nvPr/>
        </p:nvSpPr>
        <p:spPr>
          <a:xfrm>
            <a:off x="617635" y="2077719"/>
            <a:ext cx="9400478" cy="369332"/>
          </a:xfrm>
          <a:prstGeom prst="rect">
            <a:avLst/>
          </a:prstGeom>
          <a:noFill/>
        </p:spPr>
        <p:txBody>
          <a:bodyPr wrap="square">
            <a:spAutoFit/>
          </a:bodyPr>
          <a:lstStyle/>
          <a:p>
            <a:r>
              <a:rPr lang="en-US" sz="1800" b="0" i="0" u="none" strike="noStrike" baseline="0" dirty="0">
                <a:solidFill>
                  <a:srgbClr val="000000"/>
                </a:solidFill>
              </a:rPr>
              <a:t>Vicuna-13b-v1.5</a:t>
            </a:r>
            <a:endParaRPr lang="en-US" dirty="0">
              <a:latin typeface="Times New Roman" panose="02020603050405020304" pitchFamily="18" charset="0"/>
              <a:cs typeface="Times New Roman" panose="02020603050405020304" pitchFamily="18" charset="0"/>
            </a:endParaRPr>
          </a:p>
        </p:txBody>
      </p:sp>
      <p:sp>
        <p:nvSpPr>
          <p:cNvPr id="27" name="Title 1">
            <a:extLst>
              <a:ext uri="{FF2B5EF4-FFF2-40B4-BE49-F238E27FC236}">
                <a16:creationId xmlns:a16="http://schemas.microsoft.com/office/drawing/2014/main" id="{451F6ECC-5683-310F-C13E-A89ABABECC40}"/>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Question and answer</a:t>
            </a:r>
            <a:br>
              <a:rPr lang="en-US" sz="2800" b="1" dirty="0"/>
            </a:br>
            <a:r>
              <a:rPr lang="en-US" sz="2800" b="1" dirty="0"/>
              <a:t>	</a:t>
            </a:r>
          </a:p>
        </p:txBody>
      </p:sp>
      <p:pic>
        <p:nvPicPr>
          <p:cNvPr id="29" name="Picture 28">
            <a:extLst>
              <a:ext uri="{FF2B5EF4-FFF2-40B4-BE49-F238E27FC236}">
                <a16:creationId xmlns:a16="http://schemas.microsoft.com/office/drawing/2014/main" id="{1AFFEF92-4153-DDDC-57E3-F3EFB8638855}"/>
              </a:ext>
            </a:extLst>
          </p:cNvPr>
          <p:cNvPicPr>
            <a:picLocks noChangeAspect="1"/>
          </p:cNvPicPr>
          <p:nvPr/>
        </p:nvPicPr>
        <p:blipFill>
          <a:blip r:embed="rId5"/>
          <a:stretch>
            <a:fillRect/>
          </a:stretch>
        </p:blipFill>
        <p:spPr>
          <a:xfrm>
            <a:off x="657922" y="4022654"/>
            <a:ext cx="8401482" cy="635033"/>
          </a:xfrm>
          <a:prstGeom prst="rect">
            <a:avLst/>
          </a:prstGeom>
        </p:spPr>
      </p:pic>
      <p:sp>
        <p:nvSpPr>
          <p:cNvPr id="30" name="TextBox 29">
            <a:extLst>
              <a:ext uri="{FF2B5EF4-FFF2-40B4-BE49-F238E27FC236}">
                <a16:creationId xmlns:a16="http://schemas.microsoft.com/office/drawing/2014/main" id="{B5F8D770-86AE-6A13-B340-5E1E1C5C0A03}"/>
              </a:ext>
            </a:extLst>
          </p:cNvPr>
          <p:cNvSpPr txBox="1"/>
          <p:nvPr/>
        </p:nvSpPr>
        <p:spPr>
          <a:xfrm>
            <a:off x="579316" y="3746977"/>
            <a:ext cx="9400478" cy="369332"/>
          </a:xfrm>
          <a:prstGeom prst="rect">
            <a:avLst/>
          </a:prstGeom>
          <a:noFill/>
        </p:spPr>
        <p:txBody>
          <a:bodyPr wrap="square">
            <a:spAutoFit/>
          </a:bodyPr>
          <a:lstStyle/>
          <a:p>
            <a:r>
              <a:rPr lang="en-US" sz="1800" b="0" i="0" u="none" strike="noStrike" baseline="0" dirty="0">
                <a:solidFill>
                  <a:srgbClr val="000000"/>
                </a:solidFill>
              </a:rPr>
              <a:t>T0PP</a:t>
            </a:r>
            <a:endParaRPr lang="en-US"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C346A552-CABE-7F91-AA8F-5A0F3AFDB88E}"/>
              </a:ext>
            </a:extLst>
          </p:cNvPr>
          <p:cNvPicPr>
            <a:picLocks noChangeAspect="1"/>
          </p:cNvPicPr>
          <p:nvPr/>
        </p:nvPicPr>
        <p:blipFill rotWithShape="1">
          <a:blip r:embed="rId6"/>
          <a:srcRect r="18618" b="3016"/>
          <a:stretch/>
        </p:blipFill>
        <p:spPr>
          <a:xfrm>
            <a:off x="657922" y="5275826"/>
            <a:ext cx="6496187" cy="332574"/>
          </a:xfrm>
          <a:prstGeom prst="rect">
            <a:avLst/>
          </a:prstGeom>
        </p:spPr>
      </p:pic>
      <p:sp>
        <p:nvSpPr>
          <p:cNvPr id="33" name="TextBox 32">
            <a:extLst>
              <a:ext uri="{FF2B5EF4-FFF2-40B4-BE49-F238E27FC236}">
                <a16:creationId xmlns:a16="http://schemas.microsoft.com/office/drawing/2014/main" id="{3ACE33F0-7438-0D43-8BBA-1E716E217A05}"/>
              </a:ext>
            </a:extLst>
          </p:cNvPr>
          <p:cNvSpPr txBox="1"/>
          <p:nvPr/>
        </p:nvSpPr>
        <p:spPr>
          <a:xfrm>
            <a:off x="579316" y="4963119"/>
            <a:ext cx="9400478" cy="369332"/>
          </a:xfrm>
          <a:prstGeom prst="rect">
            <a:avLst/>
          </a:prstGeom>
          <a:noFill/>
        </p:spPr>
        <p:txBody>
          <a:bodyPr wrap="square">
            <a:spAutoFit/>
          </a:bodyPr>
          <a:lstStyle/>
          <a:p>
            <a:r>
              <a:rPr lang="en-US" sz="1800" b="0" i="0" u="none" strike="noStrike" baseline="0" dirty="0">
                <a:solidFill>
                  <a:srgbClr val="000000"/>
                </a:solidFill>
              </a:rPr>
              <a:t>TK-Instruct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08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64295A-A883-A15E-1C6F-53286494371E}"/>
              </a:ext>
            </a:extLst>
          </p:cNvPr>
          <p:cNvSpPr txBox="1"/>
          <p:nvPr/>
        </p:nvSpPr>
        <p:spPr>
          <a:xfrm>
            <a:off x="596179" y="1086693"/>
            <a:ext cx="10172699" cy="414728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050" b="1" dirty="0"/>
              <a:t>What is pharmacokinetics?</a:t>
            </a:r>
          </a:p>
          <a:p>
            <a:endParaRPr lang="en-US" sz="1000" dirty="0"/>
          </a:p>
          <a:p>
            <a:r>
              <a:rPr lang="en-US" sz="1200" b="1" dirty="0"/>
              <a:t>Analysis</a:t>
            </a:r>
          </a:p>
          <a:p>
            <a:r>
              <a:rPr lang="en-US" sz="700" dirty="0"/>
              <a:t>What is the difference between pharmacokinetics and pharmacodynamics?</a:t>
            </a:r>
          </a:p>
          <a:p>
            <a:r>
              <a:rPr lang="en-US" sz="700" dirty="0"/>
              <a:t>Please reason step by step.</a:t>
            </a:r>
          </a:p>
          <a:p>
            <a:r>
              <a:rPr lang="en-US" sz="700" dirty="0"/>
              <a:t>Okay, so I need to figure out what pharmacokinetics is and then understand the difference between pharmacokinetics and pharmacodynamics. Hmm, I remember hearing these terms in my biology class, but I'm a bit fuzzy on the details. Let me try to break it down.</a:t>
            </a:r>
          </a:p>
          <a:p>
            <a:r>
              <a:rPr lang="en-US" sz="700" dirty="0"/>
              <a:t>First, pharmacokinetics. I think it has something to do with how drugs move in the body. Maybe it's about absorption, distribution, metabolism, and excretion? Yeah, that sounds familiar. So, when a drug is administered, it gets absorbed into the bloodstream, then distributed throughout the body, metabolized by the liver or other organs, and then excreted, probably through urine or feces. So pharmacokinetics must be the study of these processes. That makes sense because "kinetics" relates to movement or motion, so it's about how the drug moves through the body.</a:t>
            </a:r>
          </a:p>
          <a:p>
            <a:r>
              <a:rPr lang="en-US" sz="700" dirty="0"/>
              <a:t>Now, pharmacodynamics. I think this is about what the drug does once it's in the body. Like, how it affects the cells or organs. So it's more about the drug's effects and how it interacts with the body's systems. For example, if a drug is an antibiotic, pharmacodynamics would explain how it kills bacteria. Or if it's a painkiller, how it interacts with the nervous system to relieve pain.</a:t>
            </a:r>
          </a:p>
          <a:p>
            <a:r>
              <a:rPr lang="en-US" sz="700" dirty="0"/>
              <a:t>So, putting it together, pharmacokinetics is about the movement and processing of the drug in the body, while pharmacodynamics is about the drug's effects and interactions. They're both important in understanding how medications work and how to use them effectively and safely.</a:t>
            </a:r>
          </a:p>
          <a:p>
            <a:r>
              <a:rPr lang="en-US" sz="700" dirty="0"/>
              <a:t>Wait, let me make sure I'm not mixing them up. Sometimes I confuse the two. Pharmacokinetics is the "what happens to the drug in the body," and pharmacodynamics is the "what the drug does to the body." Yeah, that seems right. So, if a doctor wants to determine the right dosage of a medication, they'd look at pharmacokinetics to see how the body absorbs and metabolizes it. Then, they'd look at pharmacodynamics to see the desired effect, like lowering blood pressure or reducing inflammation.</a:t>
            </a:r>
          </a:p>
          <a:p>
            <a:r>
              <a:rPr lang="en-US" sz="700" dirty="0"/>
              <a:t>I wonder if there are any overlaps or if they're completely separate fields. I think they're related because the way a drug moves through the body (pharmacokinetics) affects how it can exert its effects (pharmacodynamics). For example, if a drug isn't absorbed properly, it won't reach the necessary concentration to have an effect, which ties into both areas.</a:t>
            </a:r>
          </a:p>
          <a:p>
            <a:r>
              <a:rPr lang="en-US" sz="700" dirty="0"/>
              <a:t>Also, I remember something about bioavailability in pharmacokinetics. Bioavailability refers to how much of the drug actually reaches the systemic circulation. If a drug is taken orally, some of it might be metabolized in the liver before it even gets into the bloodstream, which would affect its bioavailability. This is crucial because it determines the effective concentration of the drug in the body.</a:t>
            </a:r>
          </a:p>
          <a:p>
            <a:r>
              <a:rPr lang="en-US" sz="700" dirty="0"/>
              <a:t>In pharmacodynamics, concepts like efficacy and potency come into play. Efficacy is the maximum effect a drug can produce, while potency refers to the concentration needed to achieve a certain effect. So, a drug with high efficacy can produce a strong effect, but if it's not potent, you might need a larger dose to reach that effect.</a:t>
            </a:r>
          </a:p>
          <a:p>
            <a:r>
              <a:rPr lang="en-US" sz="700" dirty="0"/>
              <a:t>Another thing I'm thinking about is the time course of drug action. Pharmacokinetics deals with how quickly a drug is absorbed and how long it stays in the system, which affects how often it needs to be administered. Pharmacodynamics looks at how quickly the drug starts working and how long the effects last. Together, they help in designing dosing regimens that are both effective and minimize side effects.</a:t>
            </a:r>
          </a:p>
          <a:p>
            <a:r>
              <a:rPr lang="en-US" sz="700" dirty="0"/>
              <a:t>I also recall that pharmacokinetics can be influenced by various factors like age, weight, liver and kidney function, and even genetics. For instance, someone with impaired kidney function might excrete drugs more slowly, leading to higher concentrations in the body. This would be a pharmacokinetic consideration. On the other hand, pharmacodynamics can be influenced by factors like tolerance or drug resistance, where the body becomes less responsive to the drug's effects over time.</a:t>
            </a:r>
          </a:p>
          <a:p>
            <a:r>
              <a:rPr lang="en-US" sz="700" dirty="0"/>
              <a:t>So, in summary, pharmacokinetics is about the body's handling of the drug—absorption, distribution, metabolism, excretion—while pharmacodynamics is about the drug's handling of the body—its effects and interactions. Understanding both is essential for developing safe and effective medications and determining the appropriate dosages and administration routes.</a:t>
            </a:r>
            <a:endParaRPr lang="en-US" sz="500" dirty="0"/>
          </a:p>
          <a:p>
            <a:r>
              <a:rPr lang="en-US" sz="500" dirty="0"/>
              <a:t>I think I've got a good grasp now. Pharmacokinetics is the "what happens to the drug," and pharmacodynamics is the "what the drug does." They're two sides of the same coin in pharmacology, each focusing on different aspects of how drugs interact with the body.</a:t>
            </a:r>
          </a:p>
          <a:p>
            <a:endParaRPr lang="en-US" sz="1000" dirty="0"/>
          </a:p>
          <a:p>
            <a:r>
              <a:rPr lang="en-US" sz="1200" b="1" dirty="0"/>
              <a:t>**Final Answer**</a:t>
            </a:r>
          </a:p>
          <a:p>
            <a:r>
              <a:rPr lang="en-US" sz="1200" dirty="0"/>
              <a:t>Pharmacokinetics is the study of how a drug moves through the body, including absorption, distribution, metabolism, and excretion. Pharmacodynamics, on the other hand, focuses on the drug's effects and interactions within the body. The key difference is that pharmacokinetics examines what happens to the drug in the body, while pharmacodynamics examines what the drug does to the body.</a:t>
            </a:r>
          </a:p>
        </p:txBody>
      </p:sp>
      <p:sp>
        <p:nvSpPr>
          <p:cNvPr id="6" name="Title 1">
            <a:extLst>
              <a:ext uri="{FF2B5EF4-FFF2-40B4-BE49-F238E27FC236}">
                <a16:creationId xmlns:a16="http://schemas.microsoft.com/office/drawing/2014/main" id="{5C54C342-2156-E344-ABB9-83E6E2E06607}"/>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Question and answer</a:t>
            </a:r>
            <a:br>
              <a:rPr lang="en-US" sz="2800" b="1" dirty="0"/>
            </a:br>
            <a:r>
              <a:rPr lang="en-US" sz="2800" b="1" dirty="0"/>
              <a:t>	</a:t>
            </a:r>
          </a:p>
        </p:txBody>
      </p:sp>
      <p:sp>
        <p:nvSpPr>
          <p:cNvPr id="7" name="TextBox 6">
            <a:extLst>
              <a:ext uri="{FF2B5EF4-FFF2-40B4-BE49-F238E27FC236}">
                <a16:creationId xmlns:a16="http://schemas.microsoft.com/office/drawing/2014/main" id="{F56BEA48-11E3-4631-CCC5-E14677392D44}"/>
              </a:ext>
            </a:extLst>
          </p:cNvPr>
          <p:cNvSpPr txBox="1"/>
          <p:nvPr/>
        </p:nvSpPr>
        <p:spPr>
          <a:xfrm>
            <a:off x="596179" y="561975"/>
            <a:ext cx="2651846" cy="369332"/>
          </a:xfrm>
          <a:prstGeom prst="rect">
            <a:avLst/>
          </a:prstGeom>
          <a:noFill/>
        </p:spPr>
        <p:txBody>
          <a:bodyPr wrap="square">
            <a:spAutoFit/>
          </a:bodyPr>
          <a:lstStyle/>
          <a:p>
            <a:r>
              <a:rPr lang="en-US" sz="1800" b="0" i="0" u="none" strike="noStrike" baseline="0" dirty="0" err="1">
                <a:solidFill>
                  <a:srgbClr val="000000"/>
                </a:solidFill>
              </a:rPr>
              <a:t>DeepSeek</a:t>
            </a:r>
            <a:r>
              <a:rPr lang="en-US" sz="1800" b="0" i="0" u="none" strike="noStrike" baseline="0" dirty="0">
                <a:solidFill>
                  <a:srgbClr val="000000"/>
                </a:solidFill>
              </a:rPr>
              <a:t> (</a:t>
            </a:r>
            <a:r>
              <a:rPr lang="en-US" sz="1800" b="0" i="0" u="none" strike="noStrike" baseline="0" dirty="0" err="1">
                <a:solidFill>
                  <a:srgbClr val="000000"/>
                </a:solidFill>
              </a:rPr>
              <a:t>Qwen</a:t>
            </a:r>
            <a:r>
              <a:rPr lang="en-US" sz="1800" b="0" i="0" u="none" strike="noStrike" baseline="0" dirty="0">
                <a:solidFill>
                  <a:srgbClr val="000000"/>
                </a:solidFill>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60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Summary</a:t>
            </a:r>
          </a:p>
        </p:txBody>
      </p:sp>
      <p:sp>
        <p:nvSpPr>
          <p:cNvPr id="5" name="TextBox 4">
            <a:extLst>
              <a:ext uri="{FF2B5EF4-FFF2-40B4-BE49-F238E27FC236}">
                <a16:creationId xmlns:a16="http://schemas.microsoft.com/office/drawing/2014/main" id="{383C136A-6C91-18F5-39F5-67E904253F56}"/>
              </a:ext>
            </a:extLst>
          </p:cNvPr>
          <p:cNvSpPr txBox="1"/>
          <p:nvPr/>
        </p:nvSpPr>
        <p:spPr>
          <a:xfrm>
            <a:off x="721265" y="1347043"/>
            <a:ext cx="10748277" cy="1569660"/>
          </a:xfrm>
          <a:prstGeom prst="rect">
            <a:avLst/>
          </a:prstGeom>
          <a:noFill/>
        </p:spPr>
        <p:txBody>
          <a:bodyPr wrap="square">
            <a:spAutoFit/>
          </a:bodyPr>
          <a:lstStyle/>
          <a:p>
            <a:pPr marR="820"/>
            <a:r>
              <a:rPr lang="en-US" sz="1600" b="1" i="0" u="none" strike="noStrike" baseline="0" dirty="0">
                <a:solidFill>
                  <a:srgbClr val="000000"/>
                </a:solidFill>
                <a:latin typeface="Georgia" panose="02040502050405020303" pitchFamily="18" charset="0"/>
              </a:rPr>
              <a:t>Prior Study</a:t>
            </a:r>
          </a:p>
          <a:p>
            <a:pPr marR="820"/>
            <a:r>
              <a:rPr lang="en-US" sz="1600" b="0" i="0" u="none" strike="noStrike" baseline="0" dirty="0">
                <a:solidFill>
                  <a:srgbClr val="000000"/>
                </a:solidFill>
                <a:latin typeface="Georgia" panose="02040502050405020303" pitchFamily="18" charset="0"/>
              </a:rPr>
              <a:t>For any task such as identify the clinical exposure, change due to PK DDI from a sentence there are naturally </a:t>
            </a:r>
            <a:r>
              <a:rPr lang="en-US" sz="1600" b="1" i="0" u="none" strike="noStrike" baseline="0" dirty="0">
                <a:solidFill>
                  <a:srgbClr val="000000"/>
                </a:solidFill>
                <a:latin typeface="Georgia" panose="02040502050405020303" pitchFamily="18" charset="0"/>
              </a:rPr>
              <a:t>three</a:t>
            </a:r>
            <a:r>
              <a:rPr lang="en-US" sz="1600" b="0" i="0" u="none" strike="noStrike" baseline="0" dirty="0">
                <a:solidFill>
                  <a:srgbClr val="000000"/>
                </a:solidFill>
                <a:latin typeface="Georgia" panose="02040502050405020303" pitchFamily="18" charset="0"/>
              </a:rPr>
              <a:t> steps:</a:t>
            </a:r>
          </a:p>
          <a:p>
            <a:pPr marL="800100" lvl="1" indent="-342900">
              <a:buFont typeface="+mj-lt"/>
              <a:buAutoNum type="arabicPeriod"/>
            </a:pPr>
            <a:r>
              <a:rPr lang="en-US" sz="1600" dirty="0">
                <a:solidFill>
                  <a:srgbClr val="000000"/>
                </a:solidFill>
                <a:latin typeface="Georgia" panose="02040502050405020303" pitchFamily="18" charset="0"/>
              </a:rPr>
              <a:t>Obtain annotated dataset to </a:t>
            </a:r>
            <a:r>
              <a:rPr lang="en-US" sz="1600" b="1" dirty="0">
                <a:solidFill>
                  <a:srgbClr val="000000"/>
                </a:solidFill>
                <a:latin typeface="Georgia" panose="02040502050405020303" pitchFamily="18" charset="0"/>
              </a:rPr>
              <a:t>fine-tune</a:t>
            </a:r>
            <a:r>
              <a:rPr lang="en-US" sz="1600" dirty="0">
                <a:solidFill>
                  <a:srgbClr val="000000"/>
                </a:solidFill>
                <a:latin typeface="Georgia" panose="02040502050405020303" pitchFamily="18" charset="0"/>
              </a:rPr>
              <a:t> the pre-trained language model.</a:t>
            </a:r>
            <a:endParaRPr lang="en-US" sz="1600" b="0" i="0" u="none" strike="noStrike" baseline="0" dirty="0">
              <a:solidFill>
                <a:srgbClr val="000000"/>
              </a:solidFill>
              <a:latin typeface="Georgia" panose="02040502050405020303" pitchFamily="18" charset="0"/>
            </a:endParaRPr>
          </a:p>
          <a:p>
            <a:pPr marL="800100" lvl="1" indent="-342900">
              <a:buFont typeface="+mj-lt"/>
              <a:buAutoNum type="arabicPeriod"/>
            </a:pPr>
            <a:r>
              <a:rPr lang="en-US" sz="1600" b="0" i="0" u="none" strike="noStrike" baseline="0" dirty="0">
                <a:solidFill>
                  <a:srgbClr val="000000"/>
                </a:solidFill>
                <a:latin typeface="Georgia" panose="02040502050405020303" pitchFamily="18" charset="0"/>
              </a:rPr>
              <a:t>Identify sentences that carry </a:t>
            </a:r>
            <a:r>
              <a:rPr lang="en-US" sz="1600" b="1" i="0" u="none" strike="noStrike" baseline="0" dirty="0">
                <a:solidFill>
                  <a:srgbClr val="000000"/>
                </a:solidFill>
                <a:latin typeface="Georgia" panose="02040502050405020303" pitchFamily="18" charset="0"/>
              </a:rPr>
              <a:t>DDI</a:t>
            </a:r>
            <a:r>
              <a:rPr lang="en-US" sz="1600" b="0" i="0" u="none" strike="noStrike" baseline="0" dirty="0">
                <a:solidFill>
                  <a:srgbClr val="000000"/>
                </a:solidFill>
                <a:latin typeface="Georgia" panose="02040502050405020303" pitchFamily="18" charset="0"/>
              </a:rPr>
              <a:t> information in the </a:t>
            </a:r>
            <a:r>
              <a:rPr lang="en-US" sz="1600" b="1" i="0" u="none" strike="noStrike" baseline="0" dirty="0">
                <a:solidFill>
                  <a:srgbClr val="000000"/>
                </a:solidFill>
                <a:latin typeface="Georgia" panose="02040502050405020303" pitchFamily="18" charset="0"/>
              </a:rPr>
              <a:t>PK category</a:t>
            </a:r>
            <a:r>
              <a:rPr lang="en-US" sz="1600" b="0" i="0" u="none" strike="noStrike" baseline="0" dirty="0">
                <a:solidFill>
                  <a:srgbClr val="000000"/>
                </a:solidFill>
                <a:latin typeface="Georgia" panose="02040502050405020303" pitchFamily="18" charset="0"/>
              </a:rPr>
              <a:t>. </a:t>
            </a:r>
          </a:p>
          <a:p>
            <a:pPr marL="800100" lvl="1" indent="-342900">
              <a:buFont typeface="+mj-lt"/>
              <a:buAutoNum type="arabicPeriod"/>
            </a:pPr>
            <a:r>
              <a:rPr lang="en-US" sz="1600" b="0" i="0" u="none" strike="noStrike" baseline="0" dirty="0">
                <a:solidFill>
                  <a:srgbClr val="000000"/>
                </a:solidFill>
                <a:latin typeface="Georgia" panose="02040502050405020303" pitchFamily="18" charset="0"/>
              </a:rPr>
              <a:t>Identify the </a:t>
            </a:r>
            <a:r>
              <a:rPr lang="en-US" sz="1600" b="1" i="0" u="none" strike="noStrike" baseline="0" dirty="0">
                <a:solidFill>
                  <a:srgbClr val="000000"/>
                </a:solidFill>
                <a:latin typeface="Georgia" panose="02040502050405020303" pitchFamily="18" charset="0"/>
              </a:rPr>
              <a:t>precipitant</a:t>
            </a:r>
            <a:r>
              <a:rPr lang="en-US" sz="1600" b="0" i="0" u="none" strike="noStrike" baseline="0" dirty="0">
                <a:solidFill>
                  <a:srgbClr val="000000"/>
                </a:solidFill>
                <a:latin typeface="Georgia" panose="02040502050405020303" pitchFamily="18" charset="0"/>
              </a:rPr>
              <a:t> and </a:t>
            </a:r>
            <a:r>
              <a:rPr lang="en-US" sz="1600" b="1" i="0" u="none" strike="noStrike" baseline="0" dirty="0">
                <a:solidFill>
                  <a:srgbClr val="000000"/>
                </a:solidFill>
                <a:latin typeface="Georgia" panose="02040502050405020303" pitchFamily="18" charset="0"/>
              </a:rPr>
              <a:t>objects</a:t>
            </a:r>
            <a:r>
              <a:rPr lang="en-US" sz="1600" b="0" i="0" u="none" strike="noStrike" baseline="0" dirty="0">
                <a:solidFill>
                  <a:srgbClr val="000000"/>
                </a:solidFill>
                <a:latin typeface="Georgia" panose="02040502050405020303" pitchFamily="18" charset="0"/>
              </a:rPr>
              <a:t> drugs in those sentences. </a:t>
            </a:r>
          </a:p>
        </p:txBody>
      </p:sp>
      <p:sp>
        <p:nvSpPr>
          <p:cNvPr id="11" name="TextBox 10">
            <a:extLst>
              <a:ext uri="{FF2B5EF4-FFF2-40B4-BE49-F238E27FC236}">
                <a16:creationId xmlns:a16="http://schemas.microsoft.com/office/drawing/2014/main" id="{1BC820E4-9D6C-F20D-4E05-344C29BD28EA}"/>
              </a:ext>
            </a:extLst>
          </p:cNvPr>
          <p:cNvSpPr txBox="1"/>
          <p:nvPr/>
        </p:nvSpPr>
        <p:spPr>
          <a:xfrm>
            <a:off x="721265" y="3429000"/>
            <a:ext cx="11188999" cy="2554545"/>
          </a:xfrm>
          <a:prstGeom prst="rect">
            <a:avLst/>
          </a:prstGeom>
          <a:noFill/>
        </p:spPr>
        <p:txBody>
          <a:bodyPr wrap="square">
            <a:spAutoFit/>
          </a:bodyPr>
          <a:lstStyle/>
          <a:p>
            <a:pPr marR="820"/>
            <a:r>
              <a:rPr lang="en-US" sz="1600" b="1" i="0" u="none" strike="noStrike" baseline="0" dirty="0">
                <a:solidFill>
                  <a:srgbClr val="000000"/>
                </a:solidFill>
                <a:latin typeface="Georgia" panose="02040502050405020303" pitchFamily="18" charset="0"/>
              </a:rPr>
              <a:t>Second Study</a:t>
            </a:r>
          </a:p>
          <a:p>
            <a:pPr marR="820"/>
            <a:r>
              <a:rPr lang="en-US" sz="1600" b="0" i="0" u="none" strike="noStrike" baseline="0" dirty="0">
                <a:solidFill>
                  <a:srgbClr val="000000"/>
                </a:solidFill>
                <a:latin typeface="Georgia" panose="02040502050405020303" pitchFamily="18" charset="0"/>
              </a:rPr>
              <a:t>Using large language model make it feasible to extract </a:t>
            </a:r>
            <a:r>
              <a:rPr lang="en-US" sz="1600" dirty="0">
                <a:solidFill>
                  <a:srgbClr val="000000"/>
                </a:solidFill>
                <a:latin typeface="Georgia" panose="02040502050405020303" pitchFamily="18" charset="0"/>
              </a:rPr>
              <a:t>clinical pharmacology information.</a:t>
            </a:r>
          </a:p>
          <a:p>
            <a:pPr marL="800100" lvl="1" indent="-342900">
              <a:buFont typeface="Arial" panose="020B0604020202020204" pitchFamily="34" charset="0"/>
              <a:buChar char="•"/>
            </a:pPr>
            <a:r>
              <a:rPr lang="en-US" sz="1600" dirty="0">
                <a:solidFill>
                  <a:srgbClr val="000000"/>
                </a:solidFill>
                <a:latin typeface="Georgia" panose="02040502050405020303" pitchFamily="18" charset="0"/>
              </a:rPr>
              <a:t>We first test it by extracting PK-DDI sentences using four well known LLMs (</a:t>
            </a:r>
            <a:r>
              <a:rPr lang="en-US" sz="1600" b="1" dirty="0" err="1">
                <a:solidFill>
                  <a:srgbClr val="000000"/>
                </a:solidFill>
                <a:latin typeface="Georgia" panose="02040502050405020303" pitchFamily="18" charset="0"/>
              </a:rPr>
              <a:t>DeepSeek</a:t>
            </a:r>
            <a:r>
              <a:rPr lang="en-US" sz="1600" dirty="0">
                <a:solidFill>
                  <a:srgbClr val="000000"/>
                </a:solidFill>
                <a:latin typeface="Georgia" panose="02040502050405020303" pitchFamily="18" charset="0"/>
              </a:rPr>
              <a:t>, </a:t>
            </a:r>
            <a:r>
              <a:rPr kumimoji="0" lang="en-US" altLang="en-US" sz="1600" b="1" i="0" u="none" strike="noStrike" cap="none" normalizeH="0" baseline="0" dirty="0">
                <a:ln>
                  <a:noFill/>
                </a:ln>
                <a:solidFill>
                  <a:schemeClr val="tx1"/>
                </a:solidFill>
                <a:effectLst/>
                <a:latin typeface="Arial" panose="020B0604020202020204" pitchFamily="34" charset="0"/>
              </a:rPr>
              <a:t>Tk-Instruct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Vicuna, T0pp</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Flan-T5-XXL</a:t>
            </a:r>
            <a:r>
              <a:rPr lang="en-US" altLang="en-US" sz="1600" dirty="0">
                <a:latin typeface="Arial" panose="020B0604020202020204" pitchFamily="34" charset="0"/>
              </a:rPr>
              <a:t>)</a:t>
            </a:r>
            <a:endParaRPr lang="en-US" sz="1600" dirty="0">
              <a:solidFill>
                <a:srgbClr val="000000"/>
              </a:solidFill>
              <a:latin typeface="Georgia" panose="02040502050405020303" pitchFamily="18" charset="0"/>
            </a:endParaRPr>
          </a:p>
          <a:p>
            <a:pPr marL="800100" lvl="1" indent="-342900">
              <a:buFont typeface="Arial" panose="020B0604020202020204" pitchFamily="34" charset="0"/>
              <a:buChar char="•"/>
            </a:pPr>
            <a:r>
              <a:rPr lang="en-US" sz="1600" b="0" i="0" u="none" strike="noStrike" baseline="0" dirty="0">
                <a:solidFill>
                  <a:srgbClr val="000000"/>
                </a:solidFill>
                <a:latin typeface="Georgia" panose="02040502050405020303" pitchFamily="18" charset="0"/>
              </a:rPr>
              <a:t>Apply a random</a:t>
            </a:r>
            <a:r>
              <a:rPr lang="en-US" sz="1600" dirty="0">
                <a:solidFill>
                  <a:srgbClr val="000000"/>
                </a:solidFill>
                <a:latin typeface="Georgia" panose="02040502050405020303" pitchFamily="18" charset="0"/>
              </a:rPr>
              <a:t>ly new task (patients' intrinsic factors) </a:t>
            </a:r>
            <a:r>
              <a:rPr lang="en-US" sz="1600" b="1" dirty="0">
                <a:solidFill>
                  <a:srgbClr val="000000"/>
                </a:solidFill>
                <a:latin typeface="Georgia" panose="02040502050405020303" pitchFamily="18" charset="0"/>
              </a:rPr>
              <a:t>without</a:t>
            </a:r>
            <a:r>
              <a:rPr lang="en-US" sz="1600" dirty="0">
                <a:solidFill>
                  <a:srgbClr val="000000"/>
                </a:solidFill>
                <a:latin typeface="Georgia" panose="02040502050405020303" pitchFamily="18" charset="0"/>
              </a:rPr>
              <a:t> fine-tuning. </a:t>
            </a:r>
          </a:p>
          <a:p>
            <a:pPr marL="800100" lvl="1"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Both </a:t>
            </a:r>
            <a:r>
              <a:rPr kumimoji="0" lang="en-US" altLang="en-US" sz="1600" b="1" i="0" u="none" strike="noStrike" cap="none" normalizeH="0" baseline="0" dirty="0">
                <a:ln>
                  <a:noFill/>
                </a:ln>
                <a:solidFill>
                  <a:schemeClr val="tx1"/>
                </a:solidFill>
                <a:effectLst/>
                <a:latin typeface="Arial" panose="020B0604020202020204" pitchFamily="34" charset="0"/>
              </a:rPr>
              <a:t>zero-shot</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few-shot learning</a:t>
            </a:r>
            <a:r>
              <a:rPr kumimoji="0" lang="en-US" altLang="en-US" sz="1600" b="0" i="0" u="none" strike="noStrike" cap="none" normalizeH="0" baseline="0" dirty="0">
                <a:ln>
                  <a:noFill/>
                </a:ln>
                <a:solidFill>
                  <a:schemeClr val="tx1"/>
                </a:solidFill>
                <a:effectLst/>
                <a:latin typeface="Arial" panose="020B0604020202020204" pitchFamily="34" charset="0"/>
              </a:rPr>
              <a:t> provided excellent performance.</a:t>
            </a:r>
          </a:p>
          <a:p>
            <a:pPr marL="800100" lvl="1"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These models stand out because they don’t require </a:t>
            </a:r>
            <a:r>
              <a:rPr kumimoji="0" lang="en-US" altLang="en-US" sz="1600" b="1" i="0" u="none" strike="noStrike" cap="none" normalizeH="0" baseline="0" dirty="0">
                <a:ln>
                  <a:noFill/>
                </a:ln>
                <a:solidFill>
                  <a:schemeClr val="tx1"/>
                </a:solidFill>
                <a:effectLst/>
                <a:latin typeface="Arial" panose="020B0604020202020204" pitchFamily="34" charset="0"/>
              </a:rPr>
              <a:t>fine-tuning</a:t>
            </a:r>
            <a:r>
              <a:rPr kumimoji="0" lang="en-US" altLang="en-US" sz="1600" b="0" i="0" u="none" strike="noStrike" cap="none" normalizeH="0" baseline="0" dirty="0">
                <a:ln>
                  <a:noFill/>
                </a:ln>
                <a:solidFill>
                  <a:schemeClr val="tx1"/>
                </a:solidFill>
                <a:effectLst/>
                <a:latin typeface="Arial" panose="020B0604020202020204" pitchFamily="34" charset="0"/>
              </a:rPr>
              <a:t>, making them easier to implement compared to the fine-tuned </a:t>
            </a:r>
            <a:r>
              <a:rPr kumimoji="0" lang="en-US" altLang="en-US" sz="1600" b="1" i="0" u="none" strike="noStrike" cap="none" normalizeH="0" baseline="0" dirty="0" err="1">
                <a:ln>
                  <a:noFill/>
                </a:ln>
                <a:solidFill>
                  <a:schemeClr val="tx1"/>
                </a:solidFill>
                <a:effectLst/>
                <a:latin typeface="Arial" panose="020B0604020202020204" pitchFamily="34" charset="0"/>
              </a:rPr>
              <a:t>BioBERT</a:t>
            </a:r>
            <a:r>
              <a:rPr kumimoji="0" lang="en-US" altLang="en-US" sz="1600" b="0" i="0" u="none" strike="noStrike" cap="none" normalizeH="0" baseline="0" dirty="0">
                <a:ln>
                  <a:noFill/>
                </a:ln>
                <a:solidFill>
                  <a:schemeClr val="tx1"/>
                </a:solidFill>
                <a:effectLst/>
                <a:latin typeface="Arial" panose="020B0604020202020204" pitchFamily="34" charset="0"/>
              </a:rPr>
              <a:t> model.</a:t>
            </a:r>
          </a:p>
          <a:p>
            <a:pPr marL="800100" lvl="1"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Our results demonstrate the feasibility of implementing a </a:t>
            </a:r>
            <a:r>
              <a:rPr kumimoji="0" lang="en-US" altLang="en-US" sz="1600" b="1" i="0" u="none" strike="noStrike" cap="none" normalizeH="0" baseline="0" dirty="0">
                <a:ln>
                  <a:noFill/>
                </a:ln>
                <a:solidFill>
                  <a:schemeClr val="tx1"/>
                </a:solidFill>
                <a:effectLst/>
                <a:latin typeface="Arial" panose="020B0604020202020204" pitchFamily="34" charset="0"/>
              </a:rPr>
              <a:t>ChatGPT-like model</a:t>
            </a:r>
            <a:r>
              <a:rPr kumimoji="0" lang="en-US" altLang="en-US" sz="1600" b="0" i="0" u="none" strike="noStrike" cap="none" normalizeH="0" baseline="0" dirty="0">
                <a:ln>
                  <a:noFill/>
                </a:ln>
                <a:solidFill>
                  <a:schemeClr val="tx1"/>
                </a:solidFill>
                <a:effectLst/>
                <a:latin typeface="Arial" panose="020B0604020202020204" pitchFamily="34" charset="0"/>
              </a:rPr>
              <a:t> within the </a:t>
            </a:r>
            <a:r>
              <a:rPr kumimoji="0" lang="en-US" altLang="en-US" sz="1600" b="1" i="0" u="none" strike="noStrike" cap="none" normalizeH="0" baseline="0" dirty="0">
                <a:ln>
                  <a:noFill/>
                </a:ln>
                <a:solidFill>
                  <a:schemeClr val="tx1"/>
                </a:solidFill>
                <a:effectLst/>
                <a:latin typeface="Arial" panose="020B0604020202020204" pitchFamily="34" charset="0"/>
              </a:rPr>
              <a:t>FDA network</a:t>
            </a:r>
            <a:r>
              <a:rPr kumimoji="0" lang="en-US" altLang="en-US" sz="1600" b="0" i="0" u="none" strike="noStrike" cap="none" normalizeH="0" baseline="0" dirty="0">
                <a:ln>
                  <a:noFill/>
                </a:ln>
                <a:solidFill>
                  <a:schemeClr val="tx1"/>
                </a:solidFill>
                <a:effectLst/>
                <a:latin typeface="Arial" panose="020B0604020202020204" pitchFamily="34" charset="0"/>
              </a:rPr>
              <a:t> with secure local deployment. </a:t>
            </a:r>
          </a:p>
        </p:txBody>
      </p:sp>
    </p:spTree>
    <p:extLst>
      <p:ext uri="{BB962C8B-B14F-4D97-AF65-F5344CB8AC3E}">
        <p14:creationId xmlns:p14="http://schemas.microsoft.com/office/powerpoint/2010/main" val="40240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C94E-E989-C643-3BED-670B4CAB23FF}"/>
              </a:ext>
            </a:extLst>
          </p:cNvPr>
          <p:cNvSpPr>
            <a:spLocks noGrp="1"/>
          </p:cNvSpPr>
          <p:nvPr>
            <p:ph type="title"/>
          </p:nvPr>
        </p:nvSpPr>
        <p:spPr/>
        <p:txBody>
          <a:bodyPr/>
          <a:lstStyle/>
          <a:p>
            <a:r>
              <a:rPr lang="en-US" sz="3200" b="1" dirty="0"/>
              <a:t>Outline</a:t>
            </a:r>
            <a:endParaRPr lang="en-US" dirty="0"/>
          </a:p>
        </p:txBody>
      </p:sp>
      <p:sp>
        <p:nvSpPr>
          <p:cNvPr id="5" name="Content Placeholder 2">
            <a:extLst>
              <a:ext uri="{FF2B5EF4-FFF2-40B4-BE49-F238E27FC236}">
                <a16:creationId xmlns:a16="http://schemas.microsoft.com/office/drawing/2014/main" id="{C593D9C5-150D-9408-6466-6AC5226EFCF6}"/>
              </a:ext>
            </a:extLst>
          </p:cNvPr>
          <p:cNvSpPr>
            <a:spLocks noGrp="1"/>
          </p:cNvSpPr>
          <p:nvPr>
            <p:ph idx="1"/>
          </p:nvPr>
        </p:nvSpPr>
        <p:spPr>
          <a:xfrm>
            <a:off x="891018" y="1841443"/>
            <a:ext cx="9884566" cy="4242948"/>
          </a:xfrm>
        </p:spPr>
        <p:txBody>
          <a:bodyPr>
            <a:normAutofit lnSpcReduction="10000"/>
          </a:bodyPr>
          <a:lstStyle/>
          <a:p>
            <a:r>
              <a:rPr lang="en-US" sz="2400" b="1" dirty="0">
                <a:latin typeface="+mj-lt"/>
              </a:rPr>
              <a:t>Prior Study (</a:t>
            </a:r>
            <a:r>
              <a:rPr lang="en-US" sz="1800" dirty="0">
                <a:latin typeface="+mj-lt"/>
              </a:rPr>
              <a:t>Fine-tuning LLM to extract clin pharm information with </a:t>
            </a:r>
            <a:r>
              <a:rPr lang="en-US" sz="1800" b="1" dirty="0">
                <a:latin typeface="+mj-lt"/>
              </a:rPr>
              <a:t>custom training dataset</a:t>
            </a:r>
            <a:r>
              <a:rPr lang="en-US" sz="2400" b="1" dirty="0">
                <a:latin typeface="+mj-lt"/>
              </a:rPr>
              <a:t>)</a:t>
            </a:r>
          </a:p>
          <a:p>
            <a:pPr lvl="1"/>
            <a:r>
              <a:rPr lang="en-US" sz="2000" dirty="0">
                <a:latin typeface="+mj-lt"/>
              </a:rPr>
              <a:t>Objective </a:t>
            </a:r>
          </a:p>
          <a:p>
            <a:pPr lvl="1"/>
            <a:r>
              <a:rPr lang="en-US" sz="2000" dirty="0">
                <a:latin typeface="+mj-lt"/>
              </a:rPr>
              <a:t>Background and Motivation (</a:t>
            </a:r>
            <a:r>
              <a:rPr lang="en-US" sz="1800" dirty="0">
                <a:latin typeface="+mj-lt"/>
              </a:rPr>
              <a:t>Extracting </a:t>
            </a:r>
            <a:r>
              <a:rPr lang="en-US" sz="1800" b="1" dirty="0">
                <a:latin typeface="+mj-lt"/>
              </a:rPr>
              <a:t>drug-drug Interaction </a:t>
            </a:r>
            <a:r>
              <a:rPr lang="en-US" sz="1800" dirty="0">
                <a:latin typeface="+mj-lt"/>
              </a:rPr>
              <a:t>+ </a:t>
            </a:r>
            <a:r>
              <a:rPr lang="en-US" sz="1800" b="1" dirty="0">
                <a:latin typeface="+mj-lt"/>
              </a:rPr>
              <a:t>object</a:t>
            </a:r>
            <a:r>
              <a:rPr lang="en-US" sz="1800" dirty="0">
                <a:latin typeface="+mj-lt"/>
              </a:rPr>
              <a:t> and </a:t>
            </a:r>
            <a:r>
              <a:rPr lang="en-US" sz="1800" b="1" dirty="0">
                <a:latin typeface="+mj-lt"/>
              </a:rPr>
              <a:t>precipitant</a:t>
            </a:r>
            <a:r>
              <a:rPr lang="en-US" sz="1800" dirty="0">
                <a:latin typeface="+mj-lt"/>
              </a:rPr>
              <a:t> drug)</a:t>
            </a:r>
            <a:endParaRPr lang="en-US" sz="2000" dirty="0">
              <a:latin typeface="+mj-lt"/>
            </a:endParaRPr>
          </a:p>
          <a:p>
            <a:pPr lvl="1"/>
            <a:r>
              <a:rPr lang="en-US" sz="2000" dirty="0">
                <a:latin typeface="+mj-lt"/>
              </a:rPr>
              <a:t>BioBert Directional DDI model</a:t>
            </a:r>
          </a:p>
          <a:p>
            <a:pPr lvl="1"/>
            <a:r>
              <a:rPr lang="en-US" sz="2000" dirty="0">
                <a:latin typeface="+mj-lt"/>
              </a:rPr>
              <a:t>Result and Performance</a:t>
            </a:r>
          </a:p>
          <a:p>
            <a:r>
              <a:rPr lang="en-US" sz="2400" b="1" dirty="0">
                <a:latin typeface="+mj-lt"/>
              </a:rPr>
              <a:t>Second Study (</a:t>
            </a:r>
            <a:r>
              <a:rPr lang="en-US" sz="1800" dirty="0">
                <a:latin typeface="+mj-lt"/>
              </a:rPr>
              <a:t>Directly Using LLM to extract clin pharm information with </a:t>
            </a:r>
            <a:r>
              <a:rPr lang="en-US" sz="1800" b="1" dirty="0">
                <a:latin typeface="+mj-lt"/>
              </a:rPr>
              <a:t>Few/zero training</a:t>
            </a:r>
            <a:r>
              <a:rPr lang="en-US" sz="2400" b="1" dirty="0">
                <a:latin typeface="+mj-lt"/>
              </a:rPr>
              <a:t>)</a:t>
            </a:r>
          </a:p>
          <a:p>
            <a:pPr lvl="1"/>
            <a:r>
              <a:rPr lang="en-US" sz="2000" dirty="0">
                <a:latin typeface="+mj-lt"/>
              </a:rPr>
              <a:t>Objective</a:t>
            </a:r>
          </a:p>
          <a:p>
            <a:pPr lvl="1"/>
            <a:r>
              <a:rPr lang="en-US" sz="2000" dirty="0">
                <a:latin typeface="+mj-lt"/>
              </a:rPr>
              <a:t>Background </a:t>
            </a:r>
            <a:r>
              <a:rPr lang="en-US" sz="2400" dirty="0">
                <a:latin typeface="+mj-lt"/>
              </a:rPr>
              <a:t>(</a:t>
            </a:r>
            <a:r>
              <a:rPr lang="en-US" sz="2000" dirty="0">
                <a:latin typeface="+mj-lt"/>
              </a:rPr>
              <a:t>Extracting </a:t>
            </a:r>
            <a:r>
              <a:rPr lang="en-US" sz="2000" b="1" dirty="0">
                <a:latin typeface="+mj-lt"/>
              </a:rPr>
              <a:t>drug-drug Interaction </a:t>
            </a:r>
            <a:r>
              <a:rPr lang="en-US" sz="2000" dirty="0">
                <a:latin typeface="+mj-lt"/>
              </a:rPr>
              <a:t>+ patients' </a:t>
            </a:r>
            <a:r>
              <a:rPr lang="en-US" sz="2000" b="1" dirty="0">
                <a:latin typeface="+mj-lt"/>
              </a:rPr>
              <a:t>intrinsic factors</a:t>
            </a:r>
            <a:r>
              <a:rPr lang="en-US" sz="2000" dirty="0">
                <a:latin typeface="+mj-lt"/>
              </a:rPr>
              <a:t>)</a:t>
            </a:r>
          </a:p>
          <a:p>
            <a:pPr lvl="1"/>
            <a:r>
              <a:rPr lang="en-US" sz="2000" dirty="0">
                <a:latin typeface="+mj-lt"/>
              </a:rPr>
              <a:t>LLM In-context learning (Few and Zero-shot learning)</a:t>
            </a:r>
          </a:p>
          <a:p>
            <a:pPr lvl="1"/>
            <a:r>
              <a:rPr lang="en-US" sz="2000" dirty="0">
                <a:latin typeface="+mj-lt"/>
              </a:rPr>
              <a:t>Model Evaluation</a:t>
            </a:r>
          </a:p>
          <a:p>
            <a:r>
              <a:rPr lang="en-US" sz="2400" b="1" dirty="0">
                <a:latin typeface="+mj-lt"/>
              </a:rPr>
              <a:t>Summary</a:t>
            </a:r>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dirty="0">
              <a:latin typeface="+mj-lt"/>
            </a:endParaRPr>
          </a:p>
          <a:p>
            <a:endParaRPr lang="en-US" sz="2400" b="1" i="0" kern="1200" dirty="0">
              <a:solidFill>
                <a:schemeClr val="tx1"/>
              </a:solidFill>
              <a:effectLst/>
              <a:latin typeface="+mj-lt"/>
              <a:ea typeface="+mj-ea"/>
              <a:cs typeface="+mj-cs"/>
            </a:endParaRPr>
          </a:p>
          <a:p>
            <a:endParaRPr lang="en-US" sz="2400" dirty="0">
              <a:latin typeface="+mj-lt"/>
            </a:endParaRPr>
          </a:p>
        </p:txBody>
      </p:sp>
    </p:spTree>
    <p:extLst>
      <p:ext uri="{BB962C8B-B14F-4D97-AF65-F5344CB8AC3E}">
        <p14:creationId xmlns:p14="http://schemas.microsoft.com/office/powerpoint/2010/main" val="1932232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CC6F9FB8-5F50-B1EE-1673-07D67DBA5729}"/>
              </a:ext>
            </a:extLst>
          </p:cNvPr>
          <p:cNvSpPr txBox="1">
            <a:spLocks/>
          </p:cNvSpPr>
          <p:nvPr/>
        </p:nvSpPr>
        <p:spPr>
          <a:xfrm>
            <a:off x="3929461" y="1547610"/>
            <a:ext cx="3413987" cy="34350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Zhihua Li</a:t>
            </a:r>
          </a:p>
          <a:p>
            <a:r>
              <a:rPr lang="en-US" sz="1800" dirty="0">
                <a:latin typeface="Times New Roman" panose="02020603050405020304" pitchFamily="18" charset="0"/>
                <a:cs typeface="Times New Roman" panose="02020603050405020304" pitchFamily="18" charset="0"/>
              </a:rPr>
              <a:t>John Mann</a:t>
            </a:r>
          </a:p>
          <a:p>
            <a:r>
              <a:rPr lang="en-US" sz="1800" dirty="0">
                <a:latin typeface="Times New Roman" panose="02020603050405020304" pitchFamily="18" charset="0"/>
                <a:cs typeface="Times New Roman" panose="02020603050405020304" pitchFamily="18" charset="0"/>
              </a:rPr>
              <a:t>Shilpa Chakravartula</a:t>
            </a:r>
          </a:p>
          <a:p>
            <a:r>
              <a:rPr lang="en-US" sz="1800" dirty="0">
                <a:latin typeface="Times New Roman" panose="02020603050405020304" pitchFamily="18" charset="0"/>
                <a:cs typeface="Times New Roman" panose="02020603050405020304" pitchFamily="18" charset="0"/>
              </a:rPr>
              <a:t>Anik Chaturbedi</a:t>
            </a:r>
          </a:p>
          <a:p>
            <a:r>
              <a:rPr lang="en-US" sz="1800" dirty="0">
                <a:latin typeface="Times New Roman" panose="02020603050405020304" pitchFamily="18" charset="0"/>
                <a:cs typeface="Times New Roman" panose="02020603050405020304" pitchFamily="18" charset="0"/>
              </a:rPr>
              <a:t>Fnu Affan</a:t>
            </a:r>
          </a:p>
          <a:p>
            <a:r>
              <a:rPr lang="en-US" sz="1800" dirty="0">
                <a:latin typeface="Times New Roman" panose="02020603050405020304" pitchFamily="18" charset="0"/>
                <a:cs typeface="Times New Roman" panose="02020603050405020304" pitchFamily="18" charset="0"/>
              </a:rPr>
              <a:t>Alexander Galluppi</a:t>
            </a:r>
          </a:p>
          <a:p>
            <a:r>
              <a:rPr lang="en-US" sz="1800" dirty="0">
                <a:latin typeface="Times New Roman" panose="02020603050405020304" pitchFamily="18" charset="0"/>
                <a:cs typeface="Times New Roman" panose="02020603050405020304" pitchFamily="18" charset="0"/>
              </a:rPr>
              <a:t>Nigar </a:t>
            </a:r>
            <a:r>
              <a:rPr lang="en-US" sz="1800" dirty="0" err="1">
                <a:latin typeface="Times New Roman" panose="02020603050405020304" pitchFamily="18" charset="0"/>
                <a:cs typeface="Times New Roman" panose="02020603050405020304" pitchFamily="18" charset="0"/>
              </a:rPr>
              <a:t>Karimil</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Ji Young Kim</a:t>
            </a:r>
          </a:p>
          <a:p>
            <a:r>
              <a:rPr lang="en-US" sz="1800" dirty="0">
                <a:latin typeface="Times New Roman" panose="02020603050405020304" pitchFamily="18" charset="0"/>
                <a:cs typeface="Times New Roman" panose="02020603050405020304" pitchFamily="18" charset="0"/>
              </a:rPr>
              <a:t>Yue Han</a:t>
            </a: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BC911DD5-C887-22A0-28A4-5422B1FE553F}"/>
              </a:ext>
            </a:extLst>
          </p:cNvPr>
          <p:cNvSpPr>
            <a:spLocks noGrp="1"/>
          </p:cNvSpPr>
          <p:nvPr>
            <p:ph type="title"/>
          </p:nvPr>
        </p:nvSpPr>
        <p:spPr>
          <a:xfrm>
            <a:off x="838200" y="365125"/>
            <a:ext cx="10515600" cy="1325563"/>
          </a:xfrm>
        </p:spPr>
        <p:txBody>
          <a:bodyPr/>
          <a:lstStyle/>
          <a:p>
            <a:r>
              <a:rPr lang="en-US" dirty="0"/>
              <a:t>Acknowledgment </a:t>
            </a:r>
          </a:p>
        </p:txBody>
      </p:sp>
    </p:spTree>
    <p:extLst>
      <p:ext uri="{BB962C8B-B14F-4D97-AF65-F5344CB8AC3E}">
        <p14:creationId xmlns:p14="http://schemas.microsoft.com/office/powerpoint/2010/main" val="26116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56E2-9D9B-A965-8DFB-7DDED5CC3DEE}"/>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35197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C94E-E989-C643-3BED-670B4CAB23FF}"/>
              </a:ext>
            </a:extLst>
          </p:cNvPr>
          <p:cNvSpPr>
            <a:spLocks noGrp="1"/>
          </p:cNvSpPr>
          <p:nvPr>
            <p:ph type="title"/>
          </p:nvPr>
        </p:nvSpPr>
        <p:spPr>
          <a:xfrm>
            <a:off x="491787" y="65422"/>
            <a:ext cx="10806419" cy="1210023"/>
          </a:xfrm>
        </p:spPr>
        <p:txBody>
          <a:bodyPr>
            <a:noAutofit/>
          </a:bodyPr>
          <a:lstStyle/>
          <a:p>
            <a:r>
              <a:rPr lang="en-US" sz="2800" b="1" i="0" kern="1200" dirty="0">
                <a:solidFill>
                  <a:schemeClr val="tx1"/>
                </a:solidFill>
                <a:effectLst/>
              </a:rPr>
              <a:t>1. Goal </a:t>
            </a:r>
            <a:r>
              <a:rPr lang="en-US" sz="2800" b="1" dirty="0"/>
              <a:t>(prior): </a:t>
            </a:r>
            <a:br>
              <a:rPr lang="en-US" sz="2800" b="1" dirty="0"/>
            </a:br>
            <a:r>
              <a:rPr lang="en-US" sz="2800" b="1" dirty="0"/>
              <a:t>	Fine-tuning LLM to extract clin pharm information using 	custom dataset</a:t>
            </a:r>
          </a:p>
        </p:txBody>
      </p:sp>
      <p:sp>
        <p:nvSpPr>
          <p:cNvPr id="29" name="TextBox 28">
            <a:extLst>
              <a:ext uri="{FF2B5EF4-FFF2-40B4-BE49-F238E27FC236}">
                <a16:creationId xmlns:a16="http://schemas.microsoft.com/office/drawing/2014/main" id="{5EF32B51-FD82-2DAB-1413-F770C09C4897}"/>
              </a:ext>
            </a:extLst>
          </p:cNvPr>
          <p:cNvSpPr txBox="1"/>
          <p:nvPr/>
        </p:nvSpPr>
        <p:spPr>
          <a:xfrm>
            <a:off x="506904" y="1326810"/>
            <a:ext cx="10950913" cy="369623"/>
          </a:xfrm>
          <a:prstGeom prst="rect">
            <a:avLst/>
          </a:prstGeom>
        </p:spPr>
        <p:txBody>
          <a:bodyPr vert="horz" lIns="91440" tIns="45720" rIns="91440" bIns="45720" rtlCol="0">
            <a:noAutofit/>
          </a:bodyPr>
          <a:lstStyle/>
          <a:p>
            <a:r>
              <a:rPr lang="en-US" sz="1600" b="1" dirty="0"/>
              <a:t>Extract critical biomedical data, </a:t>
            </a:r>
            <a:r>
              <a:rPr lang="en-US" sz="1600" dirty="0"/>
              <a:t>including </a:t>
            </a:r>
            <a:r>
              <a:rPr lang="en-US" sz="1600" b="1" dirty="0"/>
              <a:t>pharmacokinetic drug-drug interactions</a:t>
            </a:r>
            <a:r>
              <a:rPr lang="en-US" sz="1600" dirty="0"/>
              <a:t>, object and precipitant drugs, from literature.</a:t>
            </a:r>
          </a:p>
        </p:txBody>
      </p:sp>
      <p:grpSp>
        <p:nvGrpSpPr>
          <p:cNvPr id="30" name="Group 29">
            <a:extLst>
              <a:ext uri="{FF2B5EF4-FFF2-40B4-BE49-F238E27FC236}">
                <a16:creationId xmlns:a16="http://schemas.microsoft.com/office/drawing/2014/main" id="{96AB4D77-2453-8FA5-C71A-695D1C093060}"/>
              </a:ext>
            </a:extLst>
          </p:cNvPr>
          <p:cNvGrpSpPr/>
          <p:nvPr/>
        </p:nvGrpSpPr>
        <p:grpSpPr>
          <a:xfrm>
            <a:off x="1635339" y="1711239"/>
            <a:ext cx="4085079" cy="1604612"/>
            <a:chOff x="2465281" y="1757854"/>
            <a:chExt cx="4393178" cy="1725633"/>
          </a:xfrm>
        </p:grpSpPr>
        <p:pic>
          <p:nvPicPr>
            <p:cNvPr id="31" name="Picture 4" descr="How to Check For Drug Interactions - Public Health">
              <a:extLst>
                <a:ext uri="{FF2B5EF4-FFF2-40B4-BE49-F238E27FC236}">
                  <a16:creationId xmlns:a16="http://schemas.microsoft.com/office/drawing/2014/main" id="{A834EB93-2E17-4EEA-5C25-7D46FBB2F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79" b="30398"/>
            <a:stretch/>
          </p:blipFill>
          <p:spPr bwMode="auto">
            <a:xfrm>
              <a:off x="2465281" y="1757854"/>
              <a:ext cx="4393178" cy="12823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rug-Interactions-Pharmacists-Should-Know (1) - Klinika Digjitale">
              <a:extLst>
                <a:ext uri="{FF2B5EF4-FFF2-40B4-BE49-F238E27FC236}">
                  <a16:creationId xmlns:a16="http://schemas.microsoft.com/office/drawing/2014/main" id="{E8ED61ED-BAB2-AA91-0101-1FC74D0A15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126" t="9961" r="3146" b="39690"/>
            <a:stretch/>
          </p:blipFill>
          <p:spPr bwMode="auto">
            <a:xfrm>
              <a:off x="4422765" y="3084433"/>
              <a:ext cx="418880" cy="39905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6576381E-05A9-FCB3-CFF4-DACF29B7F2E9}"/>
              </a:ext>
            </a:extLst>
          </p:cNvPr>
          <p:cNvSpPr txBox="1"/>
          <p:nvPr/>
        </p:nvSpPr>
        <p:spPr>
          <a:xfrm>
            <a:off x="1472601" y="3400798"/>
            <a:ext cx="9246798" cy="677108"/>
          </a:xfrm>
          <a:prstGeom prst="rect">
            <a:avLst/>
          </a:prstGeom>
          <a:noFill/>
        </p:spPr>
        <p:txBody>
          <a:bodyPr wrap="square">
            <a:spAutoFit/>
          </a:bodyPr>
          <a:lstStyle/>
          <a:p>
            <a:pPr algn="ctr"/>
            <a:r>
              <a:rPr lang="en-US" sz="2000" b="0" i="0" u="none" strike="noStrike" baseline="0" dirty="0">
                <a:solidFill>
                  <a:srgbClr val="000000"/>
                </a:solidFill>
              </a:rPr>
              <a:t> </a:t>
            </a:r>
            <a:r>
              <a:rPr lang="en-US" sz="1800" b="0" i="0" u="none" strike="noStrike" baseline="0" dirty="0">
                <a:solidFill>
                  <a:srgbClr val="000000"/>
                </a:solidFill>
                <a:latin typeface="NOGBF H+ Caecilia LT Std"/>
              </a:rPr>
              <a:t> Automatically </a:t>
            </a:r>
            <a:r>
              <a:rPr lang="en-US" dirty="0"/>
              <a:t>Extract </a:t>
            </a:r>
            <a:r>
              <a:rPr lang="en-US" b="1" dirty="0"/>
              <a:t>directional drug–drug interaction </a:t>
            </a:r>
            <a:r>
              <a:rPr lang="en-US" dirty="0"/>
              <a:t>(DDI) </a:t>
            </a:r>
            <a:r>
              <a:rPr lang="en-US" sz="1800" b="0" i="0" u="none" strike="noStrike" baseline="0" dirty="0">
                <a:solidFill>
                  <a:srgbClr val="000000"/>
                </a:solidFill>
                <a:latin typeface="NOGBF H+ Caecilia LT Std"/>
              </a:rPr>
              <a:t>from the natural text to identify the change in one </a:t>
            </a:r>
            <a:r>
              <a:rPr lang="en-US" sz="1800" b="1" i="0" u="none" strike="noStrike" baseline="0" dirty="0">
                <a:solidFill>
                  <a:srgbClr val="000000"/>
                </a:solidFill>
                <a:latin typeface="NOGBF H+ Caecilia LT Std"/>
              </a:rPr>
              <a:t>drug’s clinical exposure </a:t>
            </a:r>
            <a:r>
              <a:rPr lang="en-US" sz="1800" b="0" i="0" u="none" strike="noStrike" baseline="0" dirty="0">
                <a:solidFill>
                  <a:srgbClr val="000000"/>
                </a:solidFill>
                <a:latin typeface="NOGBF H+ Caecilia LT Std"/>
              </a:rPr>
              <a:t>due to the pharmacokinetic DDI of </a:t>
            </a:r>
            <a:r>
              <a:rPr lang="en-US" sz="1800" b="1" i="0" u="none" strike="noStrike" baseline="0" dirty="0">
                <a:solidFill>
                  <a:srgbClr val="000000"/>
                </a:solidFill>
                <a:latin typeface="NOGBF H+ Caecilia LT Std"/>
              </a:rPr>
              <a:t>other drugs</a:t>
            </a:r>
            <a:endParaRPr lang="en-US" b="1" dirty="0"/>
          </a:p>
        </p:txBody>
      </p:sp>
      <p:grpSp>
        <p:nvGrpSpPr>
          <p:cNvPr id="34" name="Group 33">
            <a:extLst>
              <a:ext uri="{FF2B5EF4-FFF2-40B4-BE49-F238E27FC236}">
                <a16:creationId xmlns:a16="http://schemas.microsoft.com/office/drawing/2014/main" id="{03B36E5D-47E1-28D6-E72C-7BFBE95FF486}"/>
              </a:ext>
            </a:extLst>
          </p:cNvPr>
          <p:cNvGrpSpPr/>
          <p:nvPr/>
        </p:nvGrpSpPr>
        <p:grpSpPr>
          <a:xfrm>
            <a:off x="7584613" y="2270621"/>
            <a:ext cx="2955393" cy="582613"/>
            <a:chOff x="6762706" y="2054721"/>
            <a:chExt cx="2955393" cy="582613"/>
          </a:xfrm>
        </p:grpSpPr>
        <p:pic>
          <p:nvPicPr>
            <p:cNvPr id="35" name="Picture 4" descr="How to Check For Drug Interactions - Public Health">
              <a:extLst>
                <a:ext uri="{FF2B5EF4-FFF2-40B4-BE49-F238E27FC236}">
                  <a16:creationId xmlns:a16="http://schemas.microsoft.com/office/drawing/2014/main" id="{53D67C3B-D1AC-EC38-0C21-2C395AFA32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08" t="11088" r="37501" b="72421"/>
            <a:stretch/>
          </p:blipFill>
          <p:spPr bwMode="auto">
            <a:xfrm>
              <a:off x="8635926" y="2170921"/>
              <a:ext cx="1082173" cy="32926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ow to Check For Drug Interactions - Public Health">
              <a:extLst>
                <a:ext uri="{FF2B5EF4-FFF2-40B4-BE49-F238E27FC236}">
                  <a16:creationId xmlns:a16="http://schemas.microsoft.com/office/drawing/2014/main" id="{03855733-E0C8-E25F-B69B-03AC08F95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80" r="75793" b="38038"/>
            <a:stretch/>
          </p:blipFill>
          <p:spPr bwMode="auto">
            <a:xfrm>
              <a:off x="6762706" y="2054721"/>
              <a:ext cx="988893" cy="582613"/>
            </a:xfrm>
            <a:prstGeom prst="rect">
              <a:avLst/>
            </a:prstGeom>
            <a:noFill/>
            <a:extLst>
              <a:ext uri="{909E8E84-426E-40DD-AFC4-6F175D3DCCD1}">
                <a14:hiddenFill xmlns:a14="http://schemas.microsoft.com/office/drawing/2010/main">
                  <a:solidFill>
                    <a:srgbClr val="FFFFFF"/>
                  </a:solidFill>
                </a14:hiddenFill>
              </a:ext>
            </a:extLst>
          </p:spPr>
        </p:pic>
        <p:sp>
          <p:nvSpPr>
            <p:cNvPr id="37" name="Arrow: Right 36">
              <a:extLst>
                <a:ext uri="{FF2B5EF4-FFF2-40B4-BE49-F238E27FC236}">
                  <a16:creationId xmlns:a16="http://schemas.microsoft.com/office/drawing/2014/main" id="{7C8EDDF2-3698-ECE3-EAE4-915F1C52C070}"/>
                </a:ext>
              </a:extLst>
            </p:cNvPr>
            <p:cNvSpPr/>
            <p:nvPr/>
          </p:nvSpPr>
          <p:spPr>
            <a:xfrm>
              <a:off x="7920686" y="2241451"/>
              <a:ext cx="664285" cy="2050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95CF90B1-D123-2B90-DE67-B575C16E295C}"/>
              </a:ext>
            </a:extLst>
          </p:cNvPr>
          <p:cNvSpPr txBox="1"/>
          <p:nvPr/>
        </p:nvSpPr>
        <p:spPr>
          <a:xfrm>
            <a:off x="1081586" y="4511624"/>
            <a:ext cx="3856287" cy="738664"/>
          </a:xfrm>
          <a:prstGeom prst="rect">
            <a:avLst/>
          </a:prstGeom>
          <a:noFill/>
        </p:spPr>
        <p:txBody>
          <a:bodyPr wrap="square">
            <a:spAutoFit/>
          </a:bodyPr>
          <a:lstStyle/>
          <a:p>
            <a:pPr algn="just"/>
            <a:r>
              <a:rPr lang="en-US" sz="1400" i="1" dirty="0">
                <a:latin typeface="Times New Roman" panose="02020603050405020304" pitchFamily="18" charset="0"/>
                <a:cs typeface="Times New Roman" panose="02020603050405020304" pitchFamily="18" charset="0"/>
              </a:rPr>
              <a:t>“The mean values of </a:t>
            </a:r>
            <a:r>
              <a:rPr lang="en-US" sz="1400" i="1" dirty="0" err="1">
                <a:latin typeface="Times New Roman" panose="02020603050405020304" pitchFamily="18" charset="0"/>
                <a:cs typeface="Times New Roman" panose="02020603050405020304" pitchFamily="18" charset="0"/>
              </a:rPr>
              <a:t>Cmax</a:t>
            </a:r>
            <a:r>
              <a:rPr lang="en-US" sz="1400" i="1" dirty="0">
                <a:latin typeface="Times New Roman" panose="02020603050405020304" pitchFamily="18" charset="0"/>
                <a:cs typeface="Times New Roman" panose="02020603050405020304" pitchFamily="18" charset="0"/>
              </a:rPr>
              <a:t> and AUC of </a:t>
            </a:r>
            <a:r>
              <a:rPr lang="en-US" sz="1400" b="1" i="1" dirty="0">
                <a:solidFill>
                  <a:srgbClr val="548235"/>
                </a:solidFill>
                <a:latin typeface="Times New Roman" panose="02020603050405020304" pitchFamily="18" charset="0"/>
                <a:cs typeface="Times New Roman" panose="02020603050405020304" pitchFamily="18" charset="0"/>
              </a:rPr>
              <a:t>nifedipine</a:t>
            </a:r>
            <a:r>
              <a:rPr lang="en-US" sz="1400" i="1" dirty="0">
                <a:latin typeface="Times New Roman" panose="02020603050405020304" pitchFamily="18" charset="0"/>
                <a:cs typeface="Times New Roman" panose="02020603050405020304" pitchFamily="18" charset="0"/>
              </a:rPr>
              <a:t> are increased by 64% and 79%, respectively, by co-administration of </a:t>
            </a:r>
            <a:r>
              <a:rPr lang="en-US" sz="1400" b="1" i="1" dirty="0">
                <a:solidFill>
                  <a:srgbClr val="C00000"/>
                </a:solidFill>
                <a:latin typeface="Times New Roman" panose="02020603050405020304" pitchFamily="18" charset="0"/>
                <a:cs typeface="Times New Roman" panose="02020603050405020304" pitchFamily="18" charset="0"/>
              </a:rPr>
              <a:t>propranolol</a:t>
            </a:r>
            <a:r>
              <a:rPr lang="en-US" sz="1400" i="1" dirty="0">
                <a:latin typeface="Times New Roman" panose="02020603050405020304" pitchFamily="18" charset="0"/>
                <a:cs typeface="Times New Roman" panose="02020603050405020304" pitchFamily="18" charset="0"/>
              </a:rPr>
              <a:t> [1]</a:t>
            </a:r>
          </a:p>
        </p:txBody>
      </p:sp>
      <p:sp>
        <p:nvSpPr>
          <p:cNvPr id="39" name="TextBox 38">
            <a:extLst>
              <a:ext uri="{FF2B5EF4-FFF2-40B4-BE49-F238E27FC236}">
                <a16:creationId xmlns:a16="http://schemas.microsoft.com/office/drawing/2014/main" id="{17C64462-BBB0-E189-1DA5-45B7456A1184}"/>
              </a:ext>
            </a:extLst>
          </p:cNvPr>
          <p:cNvSpPr txBox="1"/>
          <p:nvPr/>
        </p:nvSpPr>
        <p:spPr>
          <a:xfrm>
            <a:off x="8519618" y="4477142"/>
            <a:ext cx="3076938" cy="523220"/>
          </a:xfrm>
          <a:prstGeom prst="rect">
            <a:avLst/>
          </a:prstGeom>
          <a:noFill/>
        </p:spPr>
        <p:txBody>
          <a:bodyPr wrap="square">
            <a:spAutoFit/>
          </a:bodyPr>
          <a:lstStyle/>
          <a:p>
            <a:r>
              <a:rPr lang="en-US" sz="1400" b="1" dirty="0">
                <a:solidFill>
                  <a:srgbClr val="C00000"/>
                </a:solidFill>
                <a:latin typeface="Times New Roman" panose="02020603050405020304" pitchFamily="18" charset="0"/>
                <a:cs typeface="Times New Roman" panose="02020603050405020304" pitchFamily="18" charset="0"/>
              </a:rPr>
              <a:t>propranolol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and </a:t>
            </a:r>
            <a:r>
              <a:rPr lang="en-US" sz="1400" b="1" dirty="0">
                <a:solidFill>
                  <a:srgbClr val="548235"/>
                </a:solidFill>
                <a:latin typeface="Times New Roman" panose="02020603050405020304" pitchFamily="18" charset="0"/>
                <a:cs typeface="Times New Roman" panose="02020603050405020304" pitchFamily="18" charset="0"/>
              </a:rPr>
              <a:t>nifedipine</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40" name="TextBox 39">
            <a:extLst>
              <a:ext uri="{FF2B5EF4-FFF2-40B4-BE49-F238E27FC236}">
                <a16:creationId xmlns:a16="http://schemas.microsoft.com/office/drawing/2014/main" id="{065A1D9D-4766-7095-C908-87B6108390D5}"/>
              </a:ext>
            </a:extLst>
          </p:cNvPr>
          <p:cNvSpPr txBox="1"/>
          <p:nvPr/>
        </p:nvSpPr>
        <p:spPr>
          <a:xfrm>
            <a:off x="5982361" y="5659252"/>
            <a:ext cx="1381188" cy="369332"/>
          </a:xfrm>
          <a:prstGeom prst="rect">
            <a:avLst/>
          </a:prstGeom>
          <a:noFill/>
        </p:spPr>
        <p:txBody>
          <a:bodyPr wrap="square">
            <a:spAutoFit/>
          </a:bodyPr>
          <a:lstStyle/>
          <a:p>
            <a:r>
              <a:rPr lang="en-US" altLang="en-US" b="1" dirty="0"/>
              <a:t>Precipitant?</a:t>
            </a:r>
            <a:endParaRPr lang="en-US" dirty="0"/>
          </a:p>
        </p:txBody>
      </p:sp>
      <p:sp>
        <p:nvSpPr>
          <p:cNvPr id="41" name="TextBox 40">
            <a:extLst>
              <a:ext uri="{FF2B5EF4-FFF2-40B4-BE49-F238E27FC236}">
                <a16:creationId xmlns:a16="http://schemas.microsoft.com/office/drawing/2014/main" id="{F9A4E980-1A9B-409A-7A93-B525C05ED372}"/>
              </a:ext>
            </a:extLst>
          </p:cNvPr>
          <p:cNvSpPr txBox="1"/>
          <p:nvPr/>
        </p:nvSpPr>
        <p:spPr>
          <a:xfrm>
            <a:off x="6132846" y="4432458"/>
            <a:ext cx="967911" cy="369332"/>
          </a:xfrm>
          <a:prstGeom prst="rect">
            <a:avLst/>
          </a:prstGeom>
          <a:noFill/>
        </p:spPr>
        <p:txBody>
          <a:bodyPr wrap="square">
            <a:spAutoFit/>
          </a:bodyPr>
          <a:lstStyle/>
          <a:p>
            <a:r>
              <a:rPr lang="en-US" altLang="en-US" b="1" dirty="0"/>
              <a:t>Object?</a:t>
            </a:r>
            <a:endParaRPr lang="en-US" dirty="0"/>
          </a:p>
        </p:txBody>
      </p:sp>
      <p:grpSp>
        <p:nvGrpSpPr>
          <p:cNvPr id="42" name="Graphic 5120" descr="A flying arrow">
            <a:extLst>
              <a:ext uri="{FF2B5EF4-FFF2-40B4-BE49-F238E27FC236}">
                <a16:creationId xmlns:a16="http://schemas.microsoft.com/office/drawing/2014/main" id="{B44E8C53-3E18-ED96-150A-89C8E4FECA3C}"/>
              </a:ext>
            </a:extLst>
          </p:cNvPr>
          <p:cNvGrpSpPr/>
          <p:nvPr/>
        </p:nvGrpSpPr>
        <p:grpSpPr>
          <a:xfrm rot="388923">
            <a:off x="5793731" y="4781611"/>
            <a:ext cx="2241593" cy="901755"/>
            <a:chOff x="7982475" y="2484729"/>
            <a:chExt cx="1565244" cy="901755"/>
          </a:xfrm>
        </p:grpSpPr>
        <p:sp>
          <p:nvSpPr>
            <p:cNvPr id="43" name="Freeform: Shape 42">
              <a:extLst>
                <a:ext uri="{FF2B5EF4-FFF2-40B4-BE49-F238E27FC236}">
                  <a16:creationId xmlns:a16="http://schemas.microsoft.com/office/drawing/2014/main" id="{6E04D653-02BB-9396-71BE-C49FBB267BD7}"/>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C280E2F-74AA-B822-C641-18789139D8B9}"/>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45" name="TextBox 44">
            <a:extLst>
              <a:ext uri="{FF2B5EF4-FFF2-40B4-BE49-F238E27FC236}">
                <a16:creationId xmlns:a16="http://schemas.microsoft.com/office/drawing/2014/main" id="{5E84792A-869A-F308-2F84-EFE9C6141AB1}"/>
              </a:ext>
            </a:extLst>
          </p:cNvPr>
          <p:cNvSpPr txBox="1"/>
          <p:nvPr/>
        </p:nvSpPr>
        <p:spPr>
          <a:xfrm>
            <a:off x="1088833" y="5443809"/>
            <a:ext cx="4224676" cy="523220"/>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a:t>
            </a:r>
            <a:r>
              <a:rPr lang="en-US" sz="1400" b="1" i="1" dirty="0">
                <a:solidFill>
                  <a:srgbClr val="C00000"/>
                </a:solidFill>
                <a:latin typeface="Times New Roman" panose="02020603050405020304" pitchFamily="18" charset="0"/>
                <a:cs typeface="Times New Roman" panose="02020603050405020304" pitchFamily="18" charset="0"/>
              </a:rPr>
              <a:t>Verapamil</a:t>
            </a:r>
            <a:r>
              <a:rPr lang="en-US" sz="1400" i="1" dirty="0">
                <a:latin typeface="Times New Roman" panose="02020603050405020304" pitchFamily="18" charset="0"/>
                <a:cs typeface="Times New Roman" panose="02020603050405020304" pitchFamily="18" charset="0"/>
              </a:rPr>
              <a:t> therapy may increase serum levels of </a:t>
            </a:r>
            <a:r>
              <a:rPr lang="en-US" sz="1400" b="1" i="1" dirty="0">
                <a:solidFill>
                  <a:srgbClr val="548235"/>
                </a:solidFill>
                <a:latin typeface="Times New Roman" panose="02020603050405020304" pitchFamily="18" charset="0"/>
                <a:cs typeface="Times New Roman" panose="02020603050405020304" pitchFamily="18" charset="0"/>
              </a:rPr>
              <a:t>cyclosporine</a:t>
            </a:r>
            <a:r>
              <a:rPr lang="en-US" sz="1400" i="1" dirty="0">
                <a:latin typeface="Times New Roman" panose="02020603050405020304" pitchFamily="18" charset="0"/>
                <a:cs typeface="Times New Roman" panose="02020603050405020304" pitchFamily="18" charset="0"/>
              </a:rPr>
              <a:t>.” [1]</a:t>
            </a:r>
          </a:p>
        </p:txBody>
      </p:sp>
      <p:sp>
        <p:nvSpPr>
          <p:cNvPr id="46" name="TextBox 45">
            <a:extLst>
              <a:ext uri="{FF2B5EF4-FFF2-40B4-BE49-F238E27FC236}">
                <a16:creationId xmlns:a16="http://schemas.microsoft.com/office/drawing/2014/main" id="{E09319B3-6554-65F3-F7F5-9FDDEF21DC15}"/>
              </a:ext>
            </a:extLst>
          </p:cNvPr>
          <p:cNvSpPr txBox="1"/>
          <p:nvPr/>
        </p:nvSpPr>
        <p:spPr>
          <a:xfrm>
            <a:off x="8544161" y="5352445"/>
            <a:ext cx="3076938" cy="523220"/>
          </a:xfrm>
          <a:prstGeom prst="rect">
            <a:avLst/>
          </a:prstGeom>
          <a:noFill/>
        </p:spPr>
        <p:txBody>
          <a:bodyPr wrap="square">
            <a:spAutoFit/>
          </a:bodyPr>
          <a:lstStyle/>
          <a:p>
            <a:r>
              <a:rPr lang="en-US" sz="1400" b="1" dirty="0">
                <a:solidFill>
                  <a:srgbClr val="C00000"/>
                </a:solidFill>
                <a:latin typeface="Times New Roman" panose="02020603050405020304" pitchFamily="18" charset="0"/>
                <a:cs typeface="Times New Roman" panose="02020603050405020304" pitchFamily="18" charset="0"/>
              </a:rPr>
              <a:t>Verapamil</a:t>
            </a:r>
            <a:r>
              <a:rPr lang="en-US" sz="1400" b="1" i="0" u="none" strike="noStrike" dirty="0">
                <a:solidFill>
                  <a:srgbClr val="C00000"/>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t>
            </a:r>
            <a:r>
              <a:rPr lang="en-US" sz="1400" b="1" dirty="0">
                <a:solidFill>
                  <a:srgbClr val="C00000"/>
                </a:solidFill>
                <a:latin typeface="Times New Roman" panose="02020603050405020304" pitchFamily="18" charset="0"/>
                <a:cs typeface="Times New Roman" panose="02020603050405020304" pitchFamily="18" charset="0"/>
              </a:rPr>
              <a:t>precipitant</a:t>
            </a:r>
            <a:r>
              <a:rPr lang="en-US" sz="1400" dirty="0">
                <a:latin typeface="Times New Roman" panose="02020603050405020304" pitchFamily="18" charset="0"/>
                <a:cs typeface="Times New Roman" panose="02020603050405020304" pitchFamily="18" charset="0"/>
              </a:rPr>
              <a:t> and</a:t>
            </a:r>
            <a:br>
              <a:rPr lang="en-US" sz="1400" dirty="0">
                <a:latin typeface="Times New Roman" panose="02020603050405020304" pitchFamily="18" charset="0"/>
                <a:cs typeface="Times New Roman" panose="02020603050405020304" pitchFamily="18" charset="0"/>
              </a:rPr>
            </a:br>
            <a:r>
              <a:rPr lang="en-US" sz="1400" b="1" dirty="0">
                <a:solidFill>
                  <a:srgbClr val="548235"/>
                </a:solidFill>
                <a:latin typeface="Times New Roman" panose="02020603050405020304" pitchFamily="18" charset="0"/>
                <a:cs typeface="Times New Roman" panose="02020603050405020304" pitchFamily="18" charset="0"/>
              </a:rPr>
              <a:t>Cyclosporine</a:t>
            </a:r>
            <a:r>
              <a:rPr lang="en-US" sz="1400" b="1" i="1" dirty="0">
                <a:solidFill>
                  <a:srgbClr val="548235"/>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is the </a:t>
            </a:r>
            <a:r>
              <a:rPr lang="en-US" sz="1400" b="1" dirty="0">
                <a:solidFill>
                  <a:srgbClr val="548235"/>
                </a:solidFill>
                <a:latin typeface="Times New Roman" panose="02020603050405020304" pitchFamily="18" charset="0"/>
                <a:cs typeface="Times New Roman" panose="02020603050405020304" pitchFamily="18" charset="0"/>
              </a:rPr>
              <a:t>object</a:t>
            </a:r>
            <a:r>
              <a:rPr lang="en-US" sz="1400" b="1" dirty="0">
                <a:latin typeface="Times New Roman" panose="02020603050405020304" pitchFamily="18" charset="0"/>
                <a:cs typeface="Times New Roman" panose="02020603050405020304" pitchFamily="18" charset="0"/>
              </a:rPr>
              <a:t> drug</a:t>
            </a:r>
          </a:p>
        </p:txBody>
      </p:sp>
      <p:sp>
        <p:nvSpPr>
          <p:cNvPr id="47" name="TextBox 46">
            <a:extLst>
              <a:ext uri="{FF2B5EF4-FFF2-40B4-BE49-F238E27FC236}">
                <a16:creationId xmlns:a16="http://schemas.microsoft.com/office/drawing/2014/main" id="{CED8E623-6257-0412-3704-4EE50438B449}"/>
              </a:ext>
            </a:extLst>
          </p:cNvPr>
          <p:cNvSpPr txBox="1"/>
          <p:nvPr/>
        </p:nvSpPr>
        <p:spPr>
          <a:xfrm>
            <a:off x="2709968" y="4158408"/>
            <a:ext cx="967911" cy="369332"/>
          </a:xfrm>
          <a:prstGeom prst="rect">
            <a:avLst/>
          </a:prstGeom>
          <a:noFill/>
        </p:spPr>
        <p:txBody>
          <a:bodyPr wrap="square">
            <a:spAutoFit/>
          </a:bodyPr>
          <a:lstStyle/>
          <a:p>
            <a:pPr algn="ctr"/>
            <a:r>
              <a:rPr lang="en-US" altLang="en-US" b="1" i="1" dirty="0"/>
              <a:t>Task 1</a:t>
            </a:r>
            <a:endParaRPr lang="en-US" i="1" dirty="0"/>
          </a:p>
        </p:txBody>
      </p:sp>
      <p:sp>
        <p:nvSpPr>
          <p:cNvPr id="48" name="TextBox 47">
            <a:extLst>
              <a:ext uri="{FF2B5EF4-FFF2-40B4-BE49-F238E27FC236}">
                <a16:creationId xmlns:a16="http://schemas.microsoft.com/office/drawing/2014/main" id="{7B5ADA4C-0957-36E1-CF20-2B6103FE0575}"/>
              </a:ext>
            </a:extLst>
          </p:cNvPr>
          <p:cNvSpPr txBox="1"/>
          <p:nvPr/>
        </p:nvSpPr>
        <p:spPr>
          <a:xfrm>
            <a:off x="9485581" y="4195237"/>
            <a:ext cx="967911" cy="369332"/>
          </a:xfrm>
          <a:prstGeom prst="rect">
            <a:avLst/>
          </a:prstGeom>
          <a:noFill/>
        </p:spPr>
        <p:txBody>
          <a:bodyPr wrap="square">
            <a:spAutoFit/>
          </a:bodyPr>
          <a:lstStyle/>
          <a:p>
            <a:pPr algn="ctr"/>
            <a:r>
              <a:rPr lang="en-US" altLang="en-US" b="1" i="1" dirty="0"/>
              <a:t>Task 2</a:t>
            </a:r>
            <a:endParaRPr lang="en-US" i="1" dirty="0"/>
          </a:p>
        </p:txBody>
      </p:sp>
      <p:sp>
        <p:nvSpPr>
          <p:cNvPr id="49" name="TextBox 48">
            <a:extLst>
              <a:ext uri="{FF2B5EF4-FFF2-40B4-BE49-F238E27FC236}">
                <a16:creationId xmlns:a16="http://schemas.microsoft.com/office/drawing/2014/main" id="{7DC06748-899D-0973-2601-15294788DF19}"/>
              </a:ext>
            </a:extLst>
          </p:cNvPr>
          <p:cNvSpPr txBox="1"/>
          <p:nvPr/>
        </p:nvSpPr>
        <p:spPr>
          <a:xfrm>
            <a:off x="575051" y="6134953"/>
            <a:ext cx="6097904" cy="261610"/>
          </a:xfrm>
          <a:prstGeom prst="rect">
            <a:avLst/>
          </a:prstGeom>
          <a:noFill/>
        </p:spPr>
        <p:txBody>
          <a:bodyPr wrap="square">
            <a:spAutoFit/>
          </a:bodyPr>
          <a:lstStyle/>
          <a:p>
            <a:r>
              <a:rPr lang="en-US" sz="1050" dirty="0"/>
              <a:t>[1]  https://dailymed.nlm.nih.gov/dailymed/fda</a:t>
            </a:r>
          </a:p>
        </p:txBody>
      </p:sp>
    </p:spTree>
    <p:extLst>
      <p:ext uri="{BB962C8B-B14F-4D97-AF65-F5344CB8AC3E}">
        <p14:creationId xmlns:p14="http://schemas.microsoft.com/office/powerpoint/2010/main" val="36570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39" grpId="0"/>
      <p:bldP spid="40" grpId="0"/>
      <p:bldP spid="41" grpId="0"/>
      <p:bldP spid="45" grpId="0"/>
      <p:bldP spid="46"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0641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514350" indent="-514350">
              <a:buAutoNum type="arabicPeriod"/>
            </a:pPr>
            <a:r>
              <a:rPr lang="en-US" sz="2800" b="1" dirty="0"/>
              <a:t>Introduction (prior)</a:t>
            </a:r>
          </a:p>
          <a:p>
            <a:r>
              <a:rPr lang="en-US" sz="2800" b="1" dirty="0"/>
              <a:t>	Two-Step NLP Pipeline for Pharmacokinetic DDIs</a:t>
            </a:r>
          </a:p>
        </p:txBody>
      </p:sp>
      <p:sp>
        <p:nvSpPr>
          <p:cNvPr id="9" name="TextBox 8">
            <a:extLst>
              <a:ext uri="{FF2B5EF4-FFF2-40B4-BE49-F238E27FC236}">
                <a16:creationId xmlns:a16="http://schemas.microsoft.com/office/drawing/2014/main" id="{24B5CFFA-DB2C-4B9B-878C-618D74BD0FEC}"/>
              </a:ext>
            </a:extLst>
          </p:cNvPr>
          <p:cNvSpPr txBox="1"/>
          <p:nvPr/>
        </p:nvSpPr>
        <p:spPr>
          <a:xfrm>
            <a:off x="491787" y="1130607"/>
            <a:ext cx="10195897" cy="338554"/>
          </a:xfrm>
          <a:prstGeom prst="rect">
            <a:avLst/>
          </a:prstGeom>
          <a:noFill/>
        </p:spPr>
        <p:txBody>
          <a:bodyPr wrap="square">
            <a:spAutoFit/>
          </a:bodyPr>
          <a:lstStyle/>
          <a:p>
            <a:pPr algn="ctr"/>
            <a:r>
              <a:rPr lang="en-US" sz="1600" dirty="0">
                <a:effectLst/>
                <a:latin typeface="Calibri" panose="020F0502020204030204" pitchFamily="34" charset="0"/>
                <a:ea typeface="Calibri" panose="020F0502020204030204" pitchFamily="34" charset="0"/>
                <a:cs typeface="Times New Roman" panose="02020603050405020304" pitchFamily="18" charset="0"/>
              </a:rPr>
              <a:t>Natural language processing (NLP) methods to automatically extract and process information from biomedical literature </a:t>
            </a:r>
            <a:endParaRPr lang="en-US" sz="1600" dirty="0"/>
          </a:p>
        </p:txBody>
      </p:sp>
      <p:sp>
        <p:nvSpPr>
          <p:cNvPr id="10" name="Rectangle: Rounded Corners 9">
            <a:extLst>
              <a:ext uri="{FF2B5EF4-FFF2-40B4-BE49-F238E27FC236}">
                <a16:creationId xmlns:a16="http://schemas.microsoft.com/office/drawing/2014/main" id="{9B5A8CCF-48D5-90F5-89D5-0A08200E7CC3}"/>
              </a:ext>
            </a:extLst>
          </p:cNvPr>
          <p:cNvSpPr/>
          <p:nvPr/>
        </p:nvSpPr>
        <p:spPr>
          <a:xfrm>
            <a:off x="7711321" y="3461100"/>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7727D8-1823-278E-210F-33B07EB7CD76}"/>
              </a:ext>
            </a:extLst>
          </p:cNvPr>
          <p:cNvSpPr/>
          <p:nvPr/>
        </p:nvSpPr>
        <p:spPr>
          <a:xfrm>
            <a:off x="3820800" y="3725363"/>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rgbClr val="C00000"/>
                </a:solidFill>
                <a:latin typeface="Times New Roman" panose="02020603050405020304" pitchFamily="18" charset="0"/>
                <a:cs typeface="Times New Roman" panose="02020603050405020304" pitchFamily="18" charset="0"/>
              </a:rPr>
              <a:t>Precipitant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and</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accent6">
                    <a:lumMod val="75000"/>
                  </a:schemeClr>
                </a:solidFill>
                <a:latin typeface="Times New Roman" panose="02020603050405020304" pitchFamily="18" charset="0"/>
                <a:cs typeface="Times New Roman" panose="02020603050405020304" pitchFamily="18" charset="0"/>
              </a:rPr>
              <a:t>object</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drugs</a:t>
            </a:r>
          </a:p>
        </p:txBody>
      </p:sp>
      <p:sp>
        <p:nvSpPr>
          <p:cNvPr id="12" name="Rectangle: Rounded Corners 11">
            <a:extLst>
              <a:ext uri="{FF2B5EF4-FFF2-40B4-BE49-F238E27FC236}">
                <a16:creationId xmlns:a16="http://schemas.microsoft.com/office/drawing/2014/main" id="{BB419996-FE75-A815-D087-AE750EA67D5E}"/>
              </a:ext>
            </a:extLst>
          </p:cNvPr>
          <p:cNvSpPr/>
          <p:nvPr/>
        </p:nvSpPr>
        <p:spPr>
          <a:xfrm>
            <a:off x="2549549" y="3518395"/>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6C232A8-6883-A536-1064-D60A75B78E77}"/>
              </a:ext>
            </a:extLst>
          </p:cNvPr>
          <p:cNvCxnSpPr>
            <a:cxnSpLocks/>
            <a:stCxn id="12" idx="3"/>
            <a:endCxn id="11" idx="1"/>
          </p:cNvCxnSpPr>
          <p:nvPr/>
        </p:nvCxnSpPr>
        <p:spPr>
          <a:xfrm flipV="1">
            <a:off x="3141320" y="4290091"/>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Isosceles Triangle 13">
            <a:extLst>
              <a:ext uri="{FF2B5EF4-FFF2-40B4-BE49-F238E27FC236}">
                <a16:creationId xmlns:a16="http://schemas.microsoft.com/office/drawing/2014/main" id="{5B4BF6A1-A3D8-4026-AF56-0DB68EE872E6}"/>
              </a:ext>
            </a:extLst>
          </p:cNvPr>
          <p:cNvSpPr/>
          <p:nvPr/>
        </p:nvSpPr>
        <p:spPr>
          <a:xfrm>
            <a:off x="2713262" y="4101225"/>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2CCDDF7-BE12-5B60-F2E5-4F7EE592C790}"/>
              </a:ext>
            </a:extLst>
          </p:cNvPr>
          <p:cNvSpPr/>
          <p:nvPr/>
        </p:nvSpPr>
        <p:spPr>
          <a:xfrm>
            <a:off x="2718906" y="368784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5C599F1-9BA6-86E1-3A9A-F01FC27163CB}"/>
              </a:ext>
            </a:extLst>
          </p:cNvPr>
          <p:cNvCxnSpPr>
            <a:cxnSpLocks/>
            <a:stCxn id="11" idx="3"/>
          </p:cNvCxnSpPr>
          <p:nvPr/>
        </p:nvCxnSpPr>
        <p:spPr>
          <a:xfrm flipV="1">
            <a:off x="6884978" y="4281142"/>
            <a:ext cx="817132" cy="8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11E9BD-34B9-564A-0C8F-E9525AB0976D}"/>
              </a:ext>
            </a:extLst>
          </p:cNvPr>
          <p:cNvSpPr txBox="1"/>
          <p:nvPr/>
        </p:nvSpPr>
        <p:spPr>
          <a:xfrm>
            <a:off x="9397118" y="3942977"/>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Precipitant drug</a:t>
            </a:r>
          </a:p>
        </p:txBody>
      </p:sp>
      <p:sp>
        <p:nvSpPr>
          <p:cNvPr id="18" name="Pentagon 17">
            <a:extLst>
              <a:ext uri="{FF2B5EF4-FFF2-40B4-BE49-F238E27FC236}">
                <a16:creationId xmlns:a16="http://schemas.microsoft.com/office/drawing/2014/main" id="{1DF6367F-24D4-C5B6-B148-DAC44124CF88}"/>
              </a:ext>
            </a:extLst>
          </p:cNvPr>
          <p:cNvSpPr/>
          <p:nvPr/>
        </p:nvSpPr>
        <p:spPr>
          <a:xfrm>
            <a:off x="7820853" y="3509321"/>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entagon 18">
            <a:extLst>
              <a:ext uri="{FF2B5EF4-FFF2-40B4-BE49-F238E27FC236}">
                <a16:creationId xmlns:a16="http://schemas.microsoft.com/office/drawing/2014/main" id="{962020AF-AD52-A81C-3882-D3EE34C81F80}"/>
              </a:ext>
            </a:extLst>
          </p:cNvPr>
          <p:cNvSpPr/>
          <p:nvPr/>
        </p:nvSpPr>
        <p:spPr>
          <a:xfrm>
            <a:off x="7822504" y="3914330"/>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ntagon 19">
            <a:extLst>
              <a:ext uri="{FF2B5EF4-FFF2-40B4-BE49-F238E27FC236}">
                <a16:creationId xmlns:a16="http://schemas.microsoft.com/office/drawing/2014/main" id="{2DC01E7D-A5F3-CF34-32A9-EF774B8800EB}"/>
              </a:ext>
            </a:extLst>
          </p:cNvPr>
          <p:cNvSpPr/>
          <p:nvPr/>
        </p:nvSpPr>
        <p:spPr>
          <a:xfrm>
            <a:off x="7820853" y="4329458"/>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entagon 20">
            <a:extLst>
              <a:ext uri="{FF2B5EF4-FFF2-40B4-BE49-F238E27FC236}">
                <a16:creationId xmlns:a16="http://schemas.microsoft.com/office/drawing/2014/main" id="{92EA9D91-AB64-BB31-BEA6-DE3EEF3D51B0}"/>
              </a:ext>
            </a:extLst>
          </p:cNvPr>
          <p:cNvSpPr/>
          <p:nvPr/>
        </p:nvSpPr>
        <p:spPr>
          <a:xfrm>
            <a:off x="7820853" y="4726262"/>
            <a:ext cx="352813" cy="318858"/>
          </a:xfrm>
          <a:prstGeom prst="pentagon">
            <a:avLst/>
          </a:prstGeom>
          <a:solidFill>
            <a:schemeClr val="accent6">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10BE454-7980-B3F7-737A-DC7B99711A66}"/>
              </a:ext>
            </a:extLst>
          </p:cNvPr>
          <p:cNvSpPr/>
          <p:nvPr/>
        </p:nvSpPr>
        <p:spPr>
          <a:xfrm>
            <a:off x="3827624" y="1840030"/>
            <a:ext cx="3064178" cy="11294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NLP Model to identify </a:t>
            </a:r>
            <a:r>
              <a:rPr lang="en-US" sz="2000" b="1" dirty="0">
                <a:solidFill>
                  <a:schemeClr val="tx1"/>
                </a:solidFill>
                <a:latin typeface="Times New Roman" panose="02020603050405020304" pitchFamily="18" charset="0"/>
                <a:cs typeface="Times New Roman" panose="02020603050405020304" pitchFamily="18" charset="0"/>
              </a:rPr>
              <a:t>PK DDI </a:t>
            </a:r>
            <a:r>
              <a:rPr lang="en-US" sz="2000" b="1" dirty="0">
                <a:solidFill>
                  <a:schemeClr val="bg1"/>
                </a:solidFill>
                <a:latin typeface="Times New Roman" panose="02020603050405020304" pitchFamily="18" charset="0"/>
                <a:cs typeface="Times New Roman" panose="02020603050405020304" pitchFamily="18" charset="0"/>
              </a:rPr>
              <a:t>sentences</a:t>
            </a:r>
          </a:p>
        </p:txBody>
      </p:sp>
      <p:sp>
        <p:nvSpPr>
          <p:cNvPr id="23" name="Rectangle: Rounded Corners 22">
            <a:extLst>
              <a:ext uri="{FF2B5EF4-FFF2-40B4-BE49-F238E27FC236}">
                <a16:creationId xmlns:a16="http://schemas.microsoft.com/office/drawing/2014/main" id="{C3595996-D169-F45B-9999-09E11E0B7E40}"/>
              </a:ext>
            </a:extLst>
          </p:cNvPr>
          <p:cNvSpPr/>
          <p:nvPr/>
        </p:nvSpPr>
        <p:spPr>
          <a:xfrm>
            <a:off x="2556373" y="1633062"/>
            <a:ext cx="591771" cy="1547900"/>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0DAED1A-383D-3FC8-BC02-8185DDF6CCEA}"/>
              </a:ext>
            </a:extLst>
          </p:cNvPr>
          <p:cNvCxnSpPr>
            <a:cxnSpLocks/>
            <a:stCxn id="23" idx="3"/>
            <a:endCxn id="22" idx="1"/>
          </p:cNvCxnSpPr>
          <p:nvPr/>
        </p:nvCxnSpPr>
        <p:spPr>
          <a:xfrm flipV="1">
            <a:off x="3148144" y="2404758"/>
            <a:ext cx="679480" cy="2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Rounded Corners 24">
            <a:extLst>
              <a:ext uri="{FF2B5EF4-FFF2-40B4-BE49-F238E27FC236}">
                <a16:creationId xmlns:a16="http://schemas.microsoft.com/office/drawing/2014/main" id="{971FE579-2880-741B-6DCB-C65D2C30916A}"/>
              </a:ext>
            </a:extLst>
          </p:cNvPr>
          <p:cNvSpPr/>
          <p:nvPr/>
        </p:nvSpPr>
        <p:spPr>
          <a:xfrm>
            <a:off x="7708934" y="1578322"/>
            <a:ext cx="591771" cy="1640084"/>
          </a:xfrm>
          <a:prstGeom prst="roundRect">
            <a:avLst>
              <a:gd name="adj" fmla="val 3973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C6B43BA-B0F5-5B6F-D715-79712A4041E1}"/>
              </a:ext>
            </a:extLst>
          </p:cNvPr>
          <p:cNvSpPr/>
          <p:nvPr/>
        </p:nvSpPr>
        <p:spPr>
          <a:xfrm>
            <a:off x="7862579" y="2033468"/>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732420E8-78E4-BD03-C82E-38B242CA82CA}"/>
              </a:ext>
            </a:extLst>
          </p:cNvPr>
          <p:cNvSpPr/>
          <p:nvPr/>
        </p:nvSpPr>
        <p:spPr>
          <a:xfrm>
            <a:off x="7862579" y="2420391"/>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E39E2A4-BD38-74A9-4638-383E9E864772}"/>
              </a:ext>
            </a:extLst>
          </p:cNvPr>
          <p:cNvSpPr/>
          <p:nvPr/>
        </p:nvSpPr>
        <p:spPr>
          <a:xfrm>
            <a:off x="7862579" y="2800979"/>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DA02853E-B82C-A445-EBA0-A676A9661CE2}"/>
              </a:ext>
            </a:extLst>
          </p:cNvPr>
          <p:cNvCxnSpPr>
            <a:cxnSpLocks/>
            <a:stCxn id="22" idx="3"/>
            <a:endCxn id="25" idx="1"/>
          </p:cNvCxnSpPr>
          <p:nvPr/>
        </p:nvCxnSpPr>
        <p:spPr>
          <a:xfrm flipV="1">
            <a:off x="6891802" y="2398364"/>
            <a:ext cx="817132" cy="6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DCC0C5C2-7D36-93BA-AF0A-52DBCB45B58D}"/>
              </a:ext>
            </a:extLst>
          </p:cNvPr>
          <p:cNvSpPr txBox="1"/>
          <p:nvPr/>
        </p:nvSpPr>
        <p:spPr>
          <a:xfrm>
            <a:off x="1528568" y="2017361"/>
            <a:ext cx="1059229" cy="738664"/>
          </a:xfrm>
          <a:prstGeom prst="rect">
            <a:avLst/>
          </a:prstGeom>
          <a:noFill/>
        </p:spPr>
        <p:txBody>
          <a:bodyPr wrap="square">
            <a:spAutoFit/>
          </a:bodyPr>
          <a:lstStyle/>
          <a:p>
            <a:pPr algn="ct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Biomedical literature corpus</a:t>
            </a:r>
            <a:endParaRPr lang="en-US"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31D66395-87D9-BAE6-8EB4-F9FDD56D2E6D}"/>
              </a:ext>
            </a:extLst>
          </p:cNvPr>
          <p:cNvSpPr txBox="1"/>
          <p:nvPr/>
        </p:nvSpPr>
        <p:spPr>
          <a:xfrm>
            <a:off x="4278139" y="2369142"/>
            <a:ext cx="1081574" cy="400110"/>
          </a:xfrm>
          <a:prstGeom prst="rect">
            <a:avLst/>
          </a:prstGeom>
          <a:noFill/>
        </p:spPr>
        <p:txBody>
          <a:bodyPr wrap="square">
            <a:spAutoFit/>
          </a:bodyPr>
          <a:lstStyle/>
          <a:p>
            <a:pPr algn="ctr"/>
            <a:r>
              <a:rPr lang="en-US" sz="2000" b="1" dirty="0">
                <a:solidFill>
                  <a:schemeClr val="accent1">
                    <a:lumMod val="75000"/>
                  </a:schemeClr>
                </a:solidFill>
                <a:latin typeface="Times New Roman" panose="02020603050405020304" pitchFamily="18" charset="0"/>
                <a:cs typeface="Times New Roman" panose="02020603050405020304" pitchFamily="18" charset="0"/>
              </a:rPr>
              <a:t>PK DDI </a:t>
            </a:r>
            <a:endParaRPr lang="en-US" sz="2000" dirty="0">
              <a:solidFill>
                <a:schemeClr val="accent1">
                  <a:lumMod val="75000"/>
                </a:schemeClr>
              </a:solidFill>
            </a:endParaRPr>
          </a:p>
        </p:txBody>
      </p:sp>
      <p:sp>
        <p:nvSpPr>
          <p:cNvPr id="32" name="TextBox 31">
            <a:extLst>
              <a:ext uri="{FF2B5EF4-FFF2-40B4-BE49-F238E27FC236}">
                <a16:creationId xmlns:a16="http://schemas.microsoft.com/office/drawing/2014/main" id="{6A3BC51C-62AB-2B5C-80BB-9B2DFAA21ACB}"/>
              </a:ext>
            </a:extLst>
          </p:cNvPr>
          <p:cNvSpPr txBox="1"/>
          <p:nvPr/>
        </p:nvSpPr>
        <p:spPr>
          <a:xfrm>
            <a:off x="1539737" y="5794671"/>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1) Traditional Neural Network models</a:t>
            </a:r>
            <a:endParaRPr lang="en-US" sz="1600" b="1" dirty="0"/>
          </a:p>
        </p:txBody>
      </p:sp>
      <p:sp>
        <p:nvSpPr>
          <p:cNvPr id="33" name="TextBox 32">
            <a:extLst>
              <a:ext uri="{FF2B5EF4-FFF2-40B4-BE49-F238E27FC236}">
                <a16:creationId xmlns:a16="http://schemas.microsoft.com/office/drawing/2014/main" id="{F7FFAE32-08B4-C6ED-BDCB-5A3060C309DC}"/>
              </a:ext>
            </a:extLst>
          </p:cNvPr>
          <p:cNvSpPr txBox="1"/>
          <p:nvPr/>
        </p:nvSpPr>
        <p:spPr>
          <a:xfrm>
            <a:off x="6697878" y="5753338"/>
            <a:ext cx="3374395" cy="338554"/>
          </a:xfrm>
          <a:prstGeom prst="rect">
            <a:avLst/>
          </a:prstGeom>
          <a:noFill/>
        </p:spPr>
        <p:txBody>
          <a:bodyPr wrap="square">
            <a:spAutoFit/>
          </a:bodyPr>
          <a:lstStyle/>
          <a:p>
            <a:pPr algn="r"/>
            <a:r>
              <a:rPr lang="en-US" sz="1600" b="1" dirty="0">
                <a:effectLst/>
                <a:latin typeface="Calibri" panose="020F0502020204030204" pitchFamily="34" charset="0"/>
                <a:ea typeface="Calibri" panose="020F0502020204030204" pitchFamily="34" charset="0"/>
                <a:cs typeface="Times New Roman" panose="02020603050405020304" pitchFamily="18" charset="0"/>
              </a:rPr>
              <a:t>2) Pre-trained large Language models </a:t>
            </a:r>
            <a:endParaRPr lang="en-US" sz="1600" b="1" dirty="0"/>
          </a:p>
        </p:txBody>
      </p:sp>
      <p:grpSp>
        <p:nvGrpSpPr>
          <p:cNvPr id="34" name="Graphic 5120" descr="A flying arrow">
            <a:extLst>
              <a:ext uri="{FF2B5EF4-FFF2-40B4-BE49-F238E27FC236}">
                <a16:creationId xmlns:a16="http://schemas.microsoft.com/office/drawing/2014/main" id="{D04A2AA4-067A-7D3C-2BB1-125980DFAE94}"/>
              </a:ext>
            </a:extLst>
          </p:cNvPr>
          <p:cNvGrpSpPr/>
          <p:nvPr/>
        </p:nvGrpSpPr>
        <p:grpSpPr>
          <a:xfrm rot="7393017">
            <a:off x="3832229" y="5289909"/>
            <a:ext cx="780434" cy="427679"/>
            <a:chOff x="7982475" y="2484729"/>
            <a:chExt cx="1565244" cy="901755"/>
          </a:xfrm>
        </p:grpSpPr>
        <p:sp>
          <p:nvSpPr>
            <p:cNvPr id="35" name="Freeform: Shape 34">
              <a:extLst>
                <a:ext uri="{FF2B5EF4-FFF2-40B4-BE49-F238E27FC236}">
                  <a16:creationId xmlns:a16="http://schemas.microsoft.com/office/drawing/2014/main" id="{6ABAD8C4-41BB-229C-9883-DD41B6463F2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7043177-82E2-444A-877B-4E88FD446370}"/>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37" name="Graphic 5120" descr="A flying arrow">
            <a:extLst>
              <a:ext uri="{FF2B5EF4-FFF2-40B4-BE49-F238E27FC236}">
                <a16:creationId xmlns:a16="http://schemas.microsoft.com/office/drawing/2014/main" id="{C8450075-EBDB-0769-8047-1D23235A0DC2}"/>
              </a:ext>
            </a:extLst>
          </p:cNvPr>
          <p:cNvGrpSpPr/>
          <p:nvPr/>
        </p:nvGrpSpPr>
        <p:grpSpPr>
          <a:xfrm rot="4500000">
            <a:off x="6111992" y="5267412"/>
            <a:ext cx="780434" cy="427679"/>
            <a:chOff x="7982475" y="2484729"/>
            <a:chExt cx="1565244" cy="901755"/>
          </a:xfrm>
        </p:grpSpPr>
        <p:sp>
          <p:nvSpPr>
            <p:cNvPr id="38" name="Freeform: Shape 37">
              <a:extLst>
                <a:ext uri="{FF2B5EF4-FFF2-40B4-BE49-F238E27FC236}">
                  <a16:creationId xmlns:a16="http://schemas.microsoft.com/office/drawing/2014/main" id="{8EEABE17-6278-FEDF-FCDE-527C2EC318D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1A3EC3B-0ACF-E425-4B48-E578ED15F67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40" name="Isosceles Triangle 39">
            <a:extLst>
              <a:ext uri="{FF2B5EF4-FFF2-40B4-BE49-F238E27FC236}">
                <a16:creationId xmlns:a16="http://schemas.microsoft.com/office/drawing/2014/main" id="{2E417183-5892-8FB9-3A47-0C69DFD09B61}"/>
              </a:ext>
            </a:extLst>
          </p:cNvPr>
          <p:cNvSpPr/>
          <p:nvPr/>
        </p:nvSpPr>
        <p:spPr>
          <a:xfrm>
            <a:off x="7862579" y="1665404"/>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C89C4A6-CFF8-D177-D0B1-F59E15226E90}"/>
              </a:ext>
            </a:extLst>
          </p:cNvPr>
          <p:cNvSpPr txBox="1"/>
          <p:nvPr/>
        </p:nvSpPr>
        <p:spPr>
          <a:xfrm>
            <a:off x="4116737" y="1532680"/>
            <a:ext cx="2594673" cy="369332"/>
          </a:xfrm>
          <a:prstGeom prst="rect">
            <a:avLst/>
          </a:prstGeom>
          <a:noFill/>
        </p:spPr>
        <p:txBody>
          <a:bodyPr wrap="square">
            <a:spAutoFit/>
          </a:bodyPr>
          <a:lstStyle/>
          <a:p>
            <a:r>
              <a:rPr lang="en-US" b="1" i="0" dirty="0">
                <a:solidFill>
                  <a:srgbClr val="1F1F1F"/>
                </a:solidFill>
                <a:effectLst/>
                <a:latin typeface="Google Sans"/>
              </a:rPr>
              <a:t>Relationship</a:t>
            </a:r>
            <a:r>
              <a:rPr lang="en-US" b="1" dirty="0">
                <a:solidFill>
                  <a:srgbClr val="1F1F1F"/>
                </a:solidFill>
                <a:latin typeface="Google Sans"/>
              </a:rPr>
              <a:t> Extract (RE)</a:t>
            </a:r>
            <a:endParaRPr lang="en-US" b="1" dirty="0"/>
          </a:p>
        </p:txBody>
      </p:sp>
      <p:sp>
        <p:nvSpPr>
          <p:cNvPr id="42" name="TextBox 41">
            <a:extLst>
              <a:ext uri="{FF2B5EF4-FFF2-40B4-BE49-F238E27FC236}">
                <a16:creationId xmlns:a16="http://schemas.microsoft.com/office/drawing/2014/main" id="{B9AF34F6-8782-3BE1-2BDB-CC481064107F}"/>
              </a:ext>
            </a:extLst>
          </p:cNvPr>
          <p:cNvSpPr txBox="1"/>
          <p:nvPr/>
        </p:nvSpPr>
        <p:spPr>
          <a:xfrm>
            <a:off x="3830686" y="3389889"/>
            <a:ext cx="3064177" cy="369332"/>
          </a:xfrm>
          <a:prstGeom prst="rect">
            <a:avLst/>
          </a:prstGeom>
          <a:noFill/>
        </p:spPr>
        <p:txBody>
          <a:bodyPr wrap="square">
            <a:spAutoFit/>
          </a:bodyPr>
          <a:lstStyle/>
          <a:p>
            <a:r>
              <a:rPr lang="en-US" b="1" i="0" dirty="0">
                <a:solidFill>
                  <a:srgbClr val="1F1F1F"/>
                </a:solidFill>
                <a:effectLst/>
                <a:latin typeface="Google Sans"/>
              </a:rPr>
              <a:t>Name Entry Recognition (NER)</a:t>
            </a:r>
            <a:endParaRPr lang="en-US" b="1" dirty="0"/>
          </a:p>
        </p:txBody>
      </p:sp>
      <p:sp>
        <p:nvSpPr>
          <p:cNvPr id="43" name="TextBox 42">
            <a:extLst>
              <a:ext uri="{FF2B5EF4-FFF2-40B4-BE49-F238E27FC236}">
                <a16:creationId xmlns:a16="http://schemas.microsoft.com/office/drawing/2014/main" id="{5BE31E90-D291-29CC-6FB9-3BED276AB489}"/>
              </a:ext>
            </a:extLst>
          </p:cNvPr>
          <p:cNvSpPr txBox="1"/>
          <p:nvPr/>
        </p:nvSpPr>
        <p:spPr>
          <a:xfrm>
            <a:off x="8905151" y="1911588"/>
            <a:ext cx="2799844"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44" name="Isosceles Triangle 43">
            <a:extLst>
              <a:ext uri="{FF2B5EF4-FFF2-40B4-BE49-F238E27FC236}">
                <a16:creationId xmlns:a16="http://schemas.microsoft.com/office/drawing/2014/main" id="{622B114D-5D48-7218-21A1-EC870A7F54A7}"/>
              </a:ext>
            </a:extLst>
          </p:cNvPr>
          <p:cNvSpPr/>
          <p:nvPr/>
        </p:nvSpPr>
        <p:spPr>
          <a:xfrm>
            <a:off x="8907035" y="2509418"/>
            <a:ext cx="284480" cy="275846"/>
          </a:xfrm>
          <a:prstGeom prst="triangle">
            <a:avLst/>
          </a:prstGeom>
          <a:solidFill>
            <a:schemeClr val="accent2"/>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FDD6A2A-352C-FBF1-77DC-04A94A8F2FAA}"/>
              </a:ext>
            </a:extLst>
          </p:cNvPr>
          <p:cNvSpPr txBox="1"/>
          <p:nvPr/>
        </p:nvSpPr>
        <p:spPr>
          <a:xfrm>
            <a:off x="8836850" y="2503881"/>
            <a:ext cx="3088589" cy="523220"/>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No Pharmacokinetic drug-drug interaction sentences </a:t>
            </a:r>
            <a:r>
              <a:rPr lang="en-US" sz="1400" b="1" dirty="0">
                <a:latin typeface="Times New Roman" panose="02020603050405020304" pitchFamily="18" charset="0"/>
                <a:cs typeface="Times New Roman" panose="02020603050405020304" pitchFamily="18" charset="0"/>
              </a:rPr>
              <a:t>(Non PK-DDI)</a:t>
            </a:r>
            <a:endParaRPr lang="en-US" sz="14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0879E8AC-3F21-85EB-30A1-A7EEF6C04F07}"/>
              </a:ext>
            </a:extLst>
          </p:cNvPr>
          <p:cNvSpPr txBox="1"/>
          <p:nvPr/>
        </p:nvSpPr>
        <p:spPr>
          <a:xfrm>
            <a:off x="840008" y="3931011"/>
            <a:ext cx="1701517" cy="738664"/>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Pharmacokinetic drug-drug interaction sentences </a:t>
            </a:r>
            <a:r>
              <a:rPr lang="en-US" sz="1400" b="1" dirty="0">
                <a:latin typeface="Times New Roman" panose="02020603050405020304" pitchFamily="18" charset="0"/>
                <a:cs typeface="Times New Roman" panose="02020603050405020304" pitchFamily="18" charset="0"/>
              </a:rPr>
              <a:t>(PK-DDI)</a:t>
            </a:r>
            <a:endParaRPr lang="en-US" sz="1400" dirty="0">
              <a:latin typeface="Times New Roman" panose="02020603050405020304" pitchFamily="18" charset="0"/>
              <a:cs typeface="Times New Roman" panose="02020603050405020304" pitchFamily="18" charset="0"/>
            </a:endParaRPr>
          </a:p>
        </p:txBody>
      </p:sp>
      <p:sp>
        <p:nvSpPr>
          <p:cNvPr id="47" name="Pentagon 46">
            <a:extLst>
              <a:ext uri="{FF2B5EF4-FFF2-40B4-BE49-F238E27FC236}">
                <a16:creationId xmlns:a16="http://schemas.microsoft.com/office/drawing/2014/main" id="{6E0BDC50-77FD-348B-375F-DB6CEEAB0177}"/>
              </a:ext>
            </a:extLst>
          </p:cNvPr>
          <p:cNvSpPr/>
          <p:nvPr/>
        </p:nvSpPr>
        <p:spPr>
          <a:xfrm>
            <a:off x="8980191" y="4337837"/>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873907B-6093-0066-5679-946AB5EEACA4}"/>
              </a:ext>
            </a:extLst>
          </p:cNvPr>
          <p:cNvSpPr txBox="1"/>
          <p:nvPr/>
        </p:nvSpPr>
        <p:spPr>
          <a:xfrm>
            <a:off x="9241407" y="4368259"/>
            <a:ext cx="1400452" cy="307777"/>
          </a:xfrm>
          <a:prstGeom prst="rect">
            <a:avLst/>
          </a:prstGeom>
          <a:noFill/>
        </p:spPr>
        <p:txBody>
          <a:bodyPr wrap="square">
            <a:spAutoFit/>
          </a:bodyPr>
          <a:lstStyle/>
          <a:p>
            <a:pPr algn="ctr"/>
            <a:r>
              <a:rPr lang="en-US" sz="1400" dirty="0">
                <a:latin typeface="Times New Roman" panose="02020603050405020304" pitchFamily="18" charset="0"/>
                <a:cs typeface="Times New Roman" panose="02020603050405020304" pitchFamily="18" charset="0"/>
              </a:rPr>
              <a:t>Object drug</a:t>
            </a:r>
          </a:p>
        </p:txBody>
      </p:sp>
      <p:sp>
        <p:nvSpPr>
          <p:cNvPr id="49" name="Pentagon 48">
            <a:extLst>
              <a:ext uri="{FF2B5EF4-FFF2-40B4-BE49-F238E27FC236}">
                <a16:creationId xmlns:a16="http://schemas.microsoft.com/office/drawing/2014/main" id="{A6AD3A59-2FC3-3E93-828D-7C172D3E133C}"/>
              </a:ext>
            </a:extLst>
          </p:cNvPr>
          <p:cNvSpPr/>
          <p:nvPr/>
        </p:nvSpPr>
        <p:spPr>
          <a:xfrm>
            <a:off x="8984851" y="4333814"/>
            <a:ext cx="352813" cy="318858"/>
          </a:xfrm>
          <a:prstGeom prst="pentagon">
            <a:avLst/>
          </a:prstGeom>
          <a:solidFill>
            <a:schemeClr val="accent6">
              <a:lumMod val="75000"/>
            </a:schemeClr>
          </a:solidFill>
          <a:ln>
            <a:solidFill>
              <a:schemeClr val="accent6">
                <a:lumMod val="75000"/>
              </a:schemeClr>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a:extLst>
              <a:ext uri="{FF2B5EF4-FFF2-40B4-BE49-F238E27FC236}">
                <a16:creationId xmlns:a16="http://schemas.microsoft.com/office/drawing/2014/main" id="{AA552010-EC3D-809B-98DE-990B96487C2C}"/>
              </a:ext>
            </a:extLst>
          </p:cNvPr>
          <p:cNvSpPr/>
          <p:nvPr/>
        </p:nvSpPr>
        <p:spPr>
          <a:xfrm>
            <a:off x="8975330" y="39536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a:extLst>
              <a:ext uri="{FF2B5EF4-FFF2-40B4-BE49-F238E27FC236}">
                <a16:creationId xmlns:a16="http://schemas.microsoft.com/office/drawing/2014/main" id="{48776663-6C5F-2163-1C66-810E9C94A156}"/>
              </a:ext>
            </a:extLst>
          </p:cNvPr>
          <p:cNvSpPr/>
          <p:nvPr/>
        </p:nvSpPr>
        <p:spPr>
          <a:xfrm>
            <a:off x="7820852" y="3513263"/>
            <a:ext cx="352813" cy="318858"/>
          </a:xfrm>
          <a:prstGeom prst="pentagon">
            <a:avLst/>
          </a:prstGeom>
          <a:solidFill>
            <a:srgbClr val="C000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41AFE798-B62C-5D60-71C4-0669E8C480A5}"/>
              </a:ext>
            </a:extLst>
          </p:cNvPr>
          <p:cNvSpPr/>
          <p:nvPr/>
        </p:nvSpPr>
        <p:spPr>
          <a:xfrm>
            <a:off x="2716107" y="4534094"/>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1CBB585-F6B1-DFF6-971D-CFE698D5719B}"/>
              </a:ext>
            </a:extLst>
          </p:cNvPr>
          <p:cNvSpPr/>
          <p:nvPr/>
        </p:nvSpPr>
        <p:spPr>
          <a:xfrm>
            <a:off x="2657187" y="221741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4" name="Oval 53">
            <a:extLst>
              <a:ext uri="{FF2B5EF4-FFF2-40B4-BE49-F238E27FC236}">
                <a16:creationId xmlns:a16="http://schemas.microsoft.com/office/drawing/2014/main" id="{1C1667D9-2CFA-AE93-95AC-F5FF4F81E827}"/>
              </a:ext>
            </a:extLst>
          </p:cNvPr>
          <p:cNvSpPr/>
          <p:nvPr/>
        </p:nvSpPr>
        <p:spPr>
          <a:xfrm>
            <a:off x="2657186" y="1789803"/>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5" name="Oval 54">
            <a:extLst>
              <a:ext uri="{FF2B5EF4-FFF2-40B4-BE49-F238E27FC236}">
                <a16:creationId xmlns:a16="http://schemas.microsoft.com/office/drawing/2014/main" id="{44BE98DA-7381-F3CC-7E1D-3E0C665DFF8A}"/>
              </a:ext>
            </a:extLst>
          </p:cNvPr>
          <p:cNvSpPr/>
          <p:nvPr/>
        </p:nvSpPr>
        <p:spPr>
          <a:xfrm>
            <a:off x="2657188" y="2673246"/>
            <a:ext cx="368489" cy="338554"/>
          </a:xfrm>
          <a:prstGeom prst="ellipse">
            <a:avLst/>
          </a:prstGeom>
          <a:scene3d>
            <a:camera prst="orthographicFront"/>
            <a:lightRig rig="threePt" dir="t"/>
          </a:scene3d>
          <a:sp3d>
            <a:bevelT w="152400" h="50800" prst="softRound"/>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6">
                  <a:lumMod val="75000"/>
                </a:schemeClr>
              </a:solidFill>
              <a:highlight>
                <a:srgbClr val="FFFF00"/>
              </a:highlight>
            </a:endParaRPr>
          </a:p>
        </p:txBody>
      </p:sp>
      <p:sp>
        <p:nvSpPr>
          <p:cNvPr id="56" name="Isosceles Triangle 55">
            <a:extLst>
              <a:ext uri="{FF2B5EF4-FFF2-40B4-BE49-F238E27FC236}">
                <a16:creationId xmlns:a16="http://schemas.microsoft.com/office/drawing/2014/main" id="{F84E0941-9984-89C5-90F1-EFB8A29FBA4A}"/>
              </a:ext>
            </a:extLst>
          </p:cNvPr>
          <p:cNvSpPr/>
          <p:nvPr/>
        </p:nvSpPr>
        <p:spPr>
          <a:xfrm>
            <a:off x="8893126" y="1904813"/>
            <a:ext cx="284480" cy="275846"/>
          </a:xfrm>
          <a:prstGeom prst="triangle">
            <a:avLst/>
          </a:prstGeom>
          <a:solidFill>
            <a:schemeClr val="accent5">
              <a:lumMod val="75000"/>
            </a:schemeClr>
          </a:solidFill>
          <a:scene3d>
            <a:camera prst="orthographicFront"/>
            <a:lightRig rig="threePt" dir="t"/>
          </a:scene3d>
          <a:sp3d>
            <a:bevelT prst="angl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8F05C1-6C5E-9DFC-A9D3-89492DB52747}"/>
              </a:ext>
            </a:extLst>
          </p:cNvPr>
          <p:cNvSpPr txBox="1"/>
          <p:nvPr/>
        </p:nvSpPr>
        <p:spPr>
          <a:xfrm>
            <a:off x="645511" y="1498083"/>
            <a:ext cx="1631397" cy="461665"/>
          </a:xfrm>
          <a:prstGeom prst="rect">
            <a:avLst/>
          </a:prstGeom>
          <a:noFill/>
        </p:spPr>
        <p:txBody>
          <a:bodyPr wrap="square">
            <a:spAutoFit/>
          </a:bodyPr>
          <a:lstStyle/>
          <a:p>
            <a:pPr algn="ctr"/>
            <a:r>
              <a:rPr lang="en-US" altLang="en-US" sz="2400" b="1" i="1" dirty="0"/>
              <a:t>Task 1: RE</a:t>
            </a:r>
            <a:endParaRPr lang="en-US" sz="2400" i="1" dirty="0"/>
          </a:p>
        </p:txBody>
      </p:sp>
      <p:sp>
        <p:nvSpPr>
          <p:cNvPr id="4" name="TextBox 3">
            <a:extLst>
              <a:ext uri="{FF2B5EF4-FFF2-40B4-BE49-F238E27FC236}">
                <a16:creationId xmlns:a16="http://schemas.microsoft.com/office/drawing/2014/main" id="{B6E5FC16-CD1D-9D6A-0C85-3B66E22DD94F}"/>
              </a:ext>
            </a:extLst>
          </p:cNvPr>
          <p:cNvSpPr txBox="1"/>
          <p:nvPr/>
        </p:nvSpPr>
        <p:spPr>
          <a:xfrm>
            <a:off x="632555" y="3370456"/>
            <a:ext cx="1929853" cy="461665"/>
          </a:xfrm>
          <a:prstGeom prst="rect">
            <a:avLst/>
          </a:prstGeom>
          <a:noFill/>
        </p:spPr>
        <p:txBody>
          <a:bodyPr wrap="square">
            <a:spAutoFit/>
          </a:bodyPr>
          <a:lstStyle/>
          <a:p>
            <a:pPr algn="ctr"/>
            <a:r>
              <a:rPr lang="en-US" altLang="en-US" sz="2400" b="1" i="1" dirty="0"/>
              <a:t>Task 2: NER</a:t>
            </a:r>
            <a:endParaRPr lang="en-US" sz="2400" i="1" dirty="0"/>
          </a:p>
        </p:txBody>
      </p:sp>
      <p:cxnSp>
        <p:nvCxnSpPr>
          <p:cNvPr id="6" name="Straight Connector 5">
            <a:extLst>
              <a:ext uri="{FF2B5EF4-FFF2-40B4-BE49-F238E27FC236}">
                <a16:creationId xmlns:a16="http://schemas.microsoft.com/office/drawing/2014/main" id="{6CF857E3-E537-ADD9-92AE-42C53811C025}"/>
              </a:ext>
            </a:extLst>
          </p:cNvPr>
          <p:cNvCxnSpPr/>
          <p:nvPr/>
        </p:nvCxnSpPr>
        <p:spPr>
          <a:xfrm>
            <a:off x="645511" y="3323181"/>
            <a:ext cx="1133475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42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7" grpId="0"/>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30" grpId="0"/>
      <p:bldP spid="31" grpId="0"/>
      <p:bldP spid="32" grpId="0"/>
      <p:bldP spid="33" grpId="0"/>
      <p:bldP spid="40" grpId="0" animBg="1"/>
      <p:bldP spid="41" grpId="0"/>
      <p:bldP spid="42" grpId="0"/>
      <p:bldP spid="43" grpId="0"/>
      <p:bldP spid="44" grpId="0" animBg="1"/>
      <p:bldP spid="45" grpId="0"/>
      <p:bldP spid="46" grpId="0"/>
      <p:bldP spid="47" grpId="0" animBg="1"/>
      <p:bldP spid="48" grpId="0"/>
      <p:bldP spid="49" grpId="0" animBg="1"/>
      <p:bldP spid="50" grpId="0" animBg="1"/>
      <p:bldP spid="51" grpId="0" animBg="1"/>
      <p:bldP spid="52" grpId="0" animBg="1"/>
      <p:bldP spid="53" grpId="0" animBg="1"/>
      <p:bldP spid="54" grpId="0" animBg="1"/>
      <p:bldP spid="55" grpId="0" animBg="1"/>
      <p:bldP spid="56" grpId="0" animBg="1"/>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985974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514350" indent="-514350">
              <a:buAutoNum type="arabicPeriod"/>
            </a:pPr>
            <a:r>
              <a:rPr lang="en-US" sz="2800" b="1" dirty="0"/>
              <a:t>Background</a:t>
            </a:r>
          </a:p>
          <a:p>
            <a:r>
              <a:rPr lang="en-US" sz="2800" b="1" dirty="0"/>
              <a:t>	Traditional NLP vs Pre-trained Language Models</a:t>
            </a:r>
          </a:p>
        </p:txBody>
      </p:sp>
      <p:pic>
        <p:nvPicPr>
          <p:cNvPr id="2" name="Picture 1">
            <a:extLst>
              <a:ext uri="{FF2B5EF4-FFF2-40B4-BE49-F238E27FC236}">
                <a16:creationId xmlns:a16="http://schemas.microsoft.com/office/drawing/2014/main" id="{4AD904ED-9771-5163-7638-DCDA30814811}"/>
              </a:ext>
            </a:extLst>
          </p:cNvPr>
          <p:cNvPicPr>
            <a:picLocks noChangeAspect="1"/>
          </p:cNvPicPr>
          <p:nvPr/>
        </p:nvPicPr>
        <p:blipFill rotWithShape="1">
          <a:blip r:embed="rId3"/>
          <a:srcRect t="8234" r="13094" b="10197"/>
          <a:stretch/>
        </p:blipFill>
        <p:spPr>
          <a:xfrm>
            <a:off x="945996" y="1403394"/>
            <a:ext cx="2350071" cy="2380707"/>
          </a:xfrm>
          <a:prstGeom prst="rect">
            <a:avLst/>
          </a:prstGeom>
        </p:spPr>
      </p:pic>
      <p:sp>
        <p:nvSpPr>
          <p:cNvPr id="4" name="TextBox 3">
            <a:extLst>
              <a:ext uri="{FF2B5EF4-FFF2-40B4-BE49-F238E27FC236}">
                <a16:creationId xmlns:a16="http://schemas.microsoft.com/office/drawing/2014/main" id="{66363610-124D-0612-F299-34361249AE96}"/>
              </a:ext>
            </a:extLst>
          </p:cNvPr>
          <p:cNvSpPr txBox="1"/>
          <p:nvPr/>
        </p:nvSpPr>
        <p:spPr>
          <a:xfrm>
            <a:off x="417374" y="991443"/>
            <a:ext cx="4195912" cy="369332"/>
          </a:xfrm>
          <a:prstGeom prst="rect">
            <a:avLst/>
          </a:prstGeom>
          <a:noFill/>
        </p:spPr>
        <p:txBody>
          <a:bodyPr wrap="square">
            <a:spAutoFit/>
          </a:bodyPr>
          <a:lstStyle/>
          <a:p>
            <a:pPr algn="ctr"/>
            <a:r>
              <a:rPr lang="en-US"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Traditional Neural Network Models </a:t>
            </a:r>
            <a:endParaRPr 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0E7C3E5-714D-CEB8-359F-D7DD1B4F7A28}"/>
              </a:ext>
            </a:extLst>
          </p:cNvPr>
          <p:cNvSpPr txBox="1"/>
          <p:nvPr/>
        </p:nvSpPr>
        <p:spPr>
          <a:xfrm>
            <a:off x="4599045" y="1902085"/>
            <a:ext cx="1706880"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Disadvantages</a:t>
            </a:r>
            <a:endParaRPr lang="en-US" dirty="0"/>
          </a:p>
        </p:txBody>
      </p:sp>
      <p:sp>
        <p:nvSpPr>
          <p:cNvPr id="6" name="TextBox 5">
            <a:extLst>
              <a:ext uri="{FF2B5EF4-FFF2-40B4-BE49-F238E27FC236}">
                <a16:creationId xmlns:a16="http://schemas.microsoft.com/office/drawing/2014/main" id="{B562C5F5-32D7-75B7-D1E3-156043981FE3}"/>
              </a:ext>
            </a:extLst>
          </p:cNvPr>
          <p:cNvSpPr txBox="1"/>
          <p:nvPr/>
        </p:nvSpPr>
        <p:spPr>
          <a:xfrm>
            <a:off x="5961288" y="4535243"/>
            <a:ext cx="3331071" cy="1600438"/>
          </a:xfrm>
          <a:prstGeom prst="rect">
            <a:avLst/>
          </a:prstGeom>
          <a:noFill/>
        </p:spPr>
        <p:txBody>
          <a:bodyPr wrap="square">
            <a:spAutoFit/>
          </a:bodyPr>
          <a:lstStyle/>
          <a:p>
            <a:pPr algn="ctr"/>
            <a:r>
              <a:rPr lang="en-US" sz="1400" dirty="0">
                <a:solidFill>
                  <a:srgbClr val="3A3B41"/>
                </a:solidFill>
                <a:latin typeface="Montserrat" panose="00000500000000000000" pitchFamily="2" charset="0"/>
              </a:rPr>
              <a:t>Pre-trained models drastically reduce training time.</a:t>
            </a:r>
          </a:p>
          <a:p>
            <a:pPr algn="ctr"/>
            <a:endParaRPr lang="en-US" sz="1400" dirty="0">
              <a:solidFill>
                <a:srgbClr val="3A3B41"/>
              </a:solidFill>
              <a:latin typeface="Montserrat" panose="00000500000000000000" pitchFamily="2" charset="0"/>
            </a:endParaRPr>
          </a:p>
          <a:p>
            <a:pPr algn="ctr"/>
            <a:r>
              <a:rPr lang="en-US" sz="1400" dirty="0">
                <a:solidFill>
                  <a:srgbClr val="3A3B41"/>
                </a:solidFill>
                <a:latin typeface="Montserrat" panose="00000500000000000000" pitchFamily="2" charset="0"/>
              </a:rPr>
              <a:t>Identify relationships between the elements using</a:t>
            </a:r>
            <a:br>
              <a:rPr lang="en-US" sz="1400" dirty="0">
                <a:solidFill>
                  <a:srgbClr val="3A3B41"/>
                </a:solidFill>
                <a:latin typeface="Montserrat" panose="00000500000000000000" pitchFamily="2" charset="0"/>
              </a:rPr>
            </a:br>
            <a:r>
              <a:rPr lang="en-US" sz="1400" dirty="0">
                <a:solidFill>
                  <a:srgbClr val="3A3B41"/>
                </a:solidFill>
                <a:latin typeface="Montserrat" panose="00000500000000000000" pitchFamily="2" charset="0"/>
              </a:rPr>
              <a:t> </a:t>
            </a:r>
            <a:r>
              <a:rPr lang="en-US" sz="1400" b="1" dirty="0">
                <a:solidFill>
                  <a:srgbClr val="3A3B41"/>
                </a:solidFill>
                <a:latin typeface="Montserrat" panose="00000500000000000000" pitchFamily="2" charset="0"/>
              </a:rPr>
              <a:t>Attention Mechanism</a:t>
            </a:r>
          </a:p>
          <a:p>
            <a:pPr algn="ctr"/>
            <a:endParaRPr lang="en-US" sz="1400" dirty="0">
              <a:solidFill>
                <a:srgbClr val="3A3B41"/>
              </a:solidFill>
              <a:latin typeface="Montserrat" panose="00000500000000000000" pitchFamily="2" charset="0"/>
            </a:endParaRPr>
          </a:p>
        </p:txBody>
      </p:sp>
      <p:sp>
        <p:nvSpPr>
          <p:cNvPr id="7" name="TextBox 6">
            <a:extLst>
              <a:ext uri="{FF2B5EF4-FFF2-40B4-BE49-F238E27FC236}">
                <a16:creationId xmlns:a16="http://schemas.microsoft.com/office/drawing/2014/main" id="{7A520BEA-0FB3-C567-DE23-65F16B757572}"/>
              </a:ext>
            </a:extLst>
          </p:cNvPr>
          <p:cNvSpPr txBox="1"/>
          <p:nvPr/>
        </p:nvSpPr>
        <p:spPr>
          <a:xfrm>
            <a:off x="4315184" y="4796571"/>
            <a:ext cx="1383178" cy="369332"/>
          </a:xfrm>
          <a:prstGeom prst="rect">
            <a:avLst/>
          </a:prstGeom>
          <a:noFill/>
        </p:spPr>
        <p:txBody>
          <a:bodyPr wrap="square">
            <a:spAutoFit/>
          </a:bodyPr>
          <a:lstStyle/>
          <a:p>
            <a:r>
              <a:rPr lang="en-US" b="0" i="0" dirty="0">
                <a:solidFill>
                  <a:srgbClr val="3A3B41"/>
                </a:solidFill>
                <a:effectLst/>
                <a:latin typeface="Georgia" panose="02040502050405020303" pitchFamily="18" charset="0"/>
              </a:rPr>
              <a:t>Advantages</a:t>
            </a:r>
            <a:endParaRPr lang="en-US" dirty="0"/>
          </a:p>
        </p:txBody>
      </p:sp>
      <p:sp>
        <p:nvSpPr>
          <p:cNvPr id="8" name="TextBox 7">
            <a:extLst>
              <a:ext uri="{FF2B5EF4-FFF2-40B4-BE49-F238E27FC236}">
                <a16:creationId xmlns:a16="http://schemas.microsoft.com/office/drawing/2014/main" id="{D52F4A29-E5C8-C52A-94B9-2F70B743A752}"/>
              </a:ext>
            </a:extLst>
          </p:cNvPr>
          <p:cNvSpPr txBox="1"/>
          <p:nvPr/>
        </p:nvSpPr>
        <p:spPr>
          <a:xfrm>
            <a:off x="491787" y="5239849"/>
            <a:ext cx="3845726" cy="369332"/>
          </a:xfrm>
          <a:prstGeom prst="rect">
            <a:avLst/>
          </a:prstGeom>
          <a:noFill/>
        </p:spPr>
        <p:txBody>
          <a:bodyPr wrap="square">
            <a:spAutoFit/>
          </a:bodyPr>
          <a:lstStyle>
            <a:defPPr>
              <a:defRPr lang="en-US"/>
            </a:defPPr>
            <a:lvl1pPr algn="ctr">
              <a:defRPr>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t>2) Pre-trained large language model</a:t>
            </a:r>
          </a:p>
        </p:txBody>
      </p:sp>
      <p:grpSp>
        <p:nvGrpSpPr>
          <p:cNvPr id="57" name="Graphic 5120" descr="A flying arrow">
            <a:extLst>
              <a:ext uri="{FF2B5EF4-FFF2-40B4-BE49-F238E27FC236}">
                <a16:creationId xmlns:a16="http://schemas.microsoft.com/office/drawing/2014/main" id="{470A9ED2-6712-C8EF-3AF7-DAACB0351D58}"/>
              </a:ext>
            </a:extLst>
          </p:cNvPr>
          <p:cNvGrpSpPr/>
          <p:nvPr/>
        </p:nvGrpSpPr>
        <p:grpSpPr>
          <a:xfrm rot="388923">
            <a:off x="4782069" y="2203128"/>
            <a:ext cx="1567092" cy="630415"/>
            <a:chOff x="7982475" y="2484729"/>
            <a:chExt cx="1565244" cy="901755"/>
          </a:xfrm>
        </p:grpSpPr>
        <p:sp>
          <p:nvSpPr>
            <p:cNvPr id="58" name="Freeform: Shape 57">
              <a:extLst>
                <a:ext uri="{FF2B5EF4-FFF2-40B4-BE49-F238E27FC236}">
                  <a16:creationId xmlns:a16="http://schemas.microsoft.com/office/drawing/2014/main" id="{CC8A3B4B-00D4-1E59-D74B-85618CC9535C}"/>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1233085-B39B-98E3-1E9B-1C1E0698358C}"/>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grpSp>
        <p:nvGrpSpPr>
          <p:cNvPr id="60" name="Graphic 5120" descr="A flying arrow">
            <a:extLst>
              <a:ext uri="{FF2B5EF4-FFF2-40B4-BE49-F238E27FC236}">
                <a16:creationId xmlns:a16="http://schemas.microsoft.com/office/drawing/2014/main" id="{D3DDD6B9-7B3A-7B02-E1B1-E2BD5E99D88D}"/>
              </a:ext>
            </a:extLst>
          </p:cNvPr>
          <p:cNvGrpSpPr/>
          <p:nvPr/>
        </p:nvGrpSpPr>
        <p:grpSpPr>
          <a:xfrm rot="388923">
            <a:off x="4376160" y="5124647"/>
            <a:ext cx="1567092" cy="630415"/>
            <a:chOff x="7982475" y="2484729"/>
            <a:chExt cx="1565244" cy="901755"/>
          </a:xfrm>
        </p:grpSpPr>
        <p:sp>
          <p:nvSpPr>
            <p:cNvPr id="61" name="Freeform: Shape 60">
              <a:extLst>
                <a:ext uri="{FF2B5EF4-FFF2-40B4-BE49-F238E27FC236}">
                  <a16:creationId xmlns:a16="http://schemas.microsoft.com/office/drawing/2014/main" id="{58A0C04B-CA0D-EEDB-7FAB-32EE1B2DB33A}"/>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solidFill>
              <a:srgbClr val="FFFFFF"/>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8ACC6B8-8E58-D01D-DBB3-8BEF4B86A573}"/>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solidFill>
              <a:srgbClr val="000000"/>
            </a:solidFill>
            <a:ln w="9525" cap="flat">
              <a:noFill/>
              <a:prstDash val="solid"/>
              <a:miter/>
            </a:ln>
          </p:spPr>
          <p:txBody>
            <a:bodyPr rtlCol="0" anchor="ctr"/>
            <a:lstStyle/>
            <a:p>
              <a:endParaRPr lang="en-US"/>
            </a:p>
          </p:txBody>
        </p:sp>
      </p:grpSp>
      <p:sp>
        <p:nvSpPr>
          <p:cNvPr id="66" name="TextBox 65">
            <a:extLst>
              <a:ext uri="{FF2B5EF4-FFF2-40B4-BE49-F238E27FC236}">
                <a16:creationId xmlns:a16="http://schemas.microsoft.com/office/drawing/2014/main" id="{93B2ED96-7139-163A-E486-126FAF56C755}"/>
              </a:ext>
            </a:extLst>
          </p:cNvPr>
          <p:cNvSpPr txBox="1"/>
          <p:nvPr/>
        </p:nvSpPr>
        <p:spPr>
          <a:xfrm>
            <a:off x="6530196" y="2124622"/>
            <a:ext cx="5821909" cy="954107"/>
          </a:xfrm>
          <a:prstGeom prst="rect">
            <a:avLst/>
          </a:prstGeom>
          <a:noFill/>
        </p:spPr>
        <p:txBody>
          <a:bodyPr wrap="square">
            <a:spAutoFit/>
          </a:bodyPr>
          <a:lstStyle/>
          <a:p>
            <a:pPr marL="342900" indent="-342900" algn="l">
              <a:buFont typeface="+mj-lt"/>
              <a:buAutoNum type="arabicPeriod"/>
            </a:pPr>
            <a:r>
              <a:rPr lang="en-US" sz="1400" b="1" dirty="0">
                <a:solidFill>
                  <a:srgbClr val="3A3B41"/>
                </a:solidFill>
                <a:latin typeface="Montserrat" panose="020B0604020202020204" pitchFamily="2" charset="0"/>
              </a:rPr>
              <a:t>Training is slow </a:t>
            </a:r>
            <a:r>
              <a:rPr lang="en-US" sz="1400" dirty="0">
                <a:solidFill>
                  <a:srgbClr val="3A3B41"/>
                </a:solidFill>
                <a:latin typeface="Montserrat" panose="020B0604020202020204" pitchFamily="2" charset="0"/>
              </a:rPr>
              <a:t>and computationally expensive.</a:t>
            </a:r>
          </a:p>
          <a:p>
            <a:pPr marL="342900" indent="-342900" algn="l">
              <a:buFont typeface="+mj-lt"/>
              <a:buAutoNum type="arabicPeriod"/>
            </a:pPr>
            <a:endParaRPr lang="en-US" sz="1400" dirty="0">
              <a:solidFill>
                <a:srgbClr val="3A3B41"/>
              </a:solidFill>
              <a:latin typeface="Montserrat" panose="020B0604020202020204" pitchFamily="2" charset="0"/>
            </a:endParaRPr>
          </a:p>
          <a:p>
            <a:pPr marL="342900" indent="-342900" algn="l">
              <a:buFont typeface="+mj-lt"/>
              <a:buAutoNum type="arabicPeriod"/>
            </a:pPr>
            <a:r>
              <a:rPr lang="en-US" sz="1400" b="1" dirty="0">
                <a:solidFill>
                  <a:srgbClr val="3A3B41"/>
                </a:solidFill>
                <a:latin typeface="Montserrat" panose="020B0604020202020204" pitchFamily="2" charset="0"/>
              </a:rPr>
              <a:t>Long</a:t>
            </a:r>
            <a:r>
              <a:rPr lang="en-US" sz="1400" dirty="0">
                <a:solidFill>
                  <a:srgbClr val="3A3B41"/>
                </a:solidFill>
                <a:latin typeface="Montserrat" panose="020B0604020202020204" pitchFamily="2" charset="0"/>
              </a:rPr>
              <a:t> </a:t>
            </a:r>
            <a:r>
              <a:rPr lang="en-US" sz="1400" b="1" dirty="0">
                <a:solidFill>
                  <a:srgbClr val="3A3B41"/>
                </a:solidFill>
                <a:latin typeface="Montserrat" panose="020B0604020202020204" pitchFamily="2" charset="0"/>
              </a:rPr>
              <a:t>sequences cause vanishing gradients</a:t>
            </a:r>
            <a:r>
              <a:rPr lang="en-US" sz="1400" dirty="0">
                <a:solidFill>
                  <a:srgbClr val="3A3B41"/>
                </a:solidFill>
                <a:latin typeface="Montserrat" panose="020B0604020202020204" pitchFamily="2" charset="0"/>
              </a:rPr>
              <a:t>, leading to loss of word relationships</a:t>
            </a:r>
          </a:p>
        </p:txBody>
      </p:sp>
      <p:cxnSp>
        <p:nvCxnSpPr>
          <p:cNvPr id="67" name="Straight Connector 66">
            <a:extLst>
              <a:ext uri="{FF2B5EF4-FFF2-40B4-BE49-F238E27FC236}">
                <a16:creationId xmlns:a16="http://schemas.microsoft.com/office/drawing/2014/main" id="{CE0A7132-48E5-E2DD-249D-82390638A3D9}"/>
              </a:ext>
            </a:extLst>
          </p:cNvPr>
          <p:cNvCxnSpPr/>
          <p:nvPr/>
        </p:nvCxnSpPr>
        <p:spPr>
          <a:xfrm>
            <a:off x="1145235" y="4279142"/>
            <a:ext cx="9941962" cy="0"/>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F7708738-1B4A-D7D6-6D41-16CF3284FF6E}"/>
              </a:ext>
            </a:extLst>
          </p:cNvPr>
          <p:cNvSpPr txBox="1"/>
          <p:nvPr/>
        </p:nvSpPr>
        <p:spPr>
          <a:xfrm>
            <a:off x="10042321" y="4328656"/>
            <a:ext cx="1489857"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Fine-tune an LLM model</a:t>
            </a:r>
          </a:p>
        </p:txBody>
      </p:sp>
      <p:sp>
        <p:nvSpPr>
          <p:cNvPr id="19" name="TextBox 18">
            <a:extLst>
              <a:ext uri="{FF2B5EF4-FFF2-40B4-BE49-F238E27FC236}">
                <a16:creationId xmlns:a16="http://schemas.microsoft.com/office/drawing/2014/main" id="{65528493-2E7E-4ED2-760B-E9712DE88289}"/>
              </a:ext>
            </a:extLst>
          </p:cNvPr>
          <p:cNvSpPr txBox="1"/>
          <p:nvPr/>
        </p:nvSpPr>
        <p:spPr>
          <a:xfrm>
            <a:off x="9745088" y="5543385"/>
            <a:ext cx="2492398" cy="584775"/>
          </a:xfrm>
          <a:prstGeom prst="rect">
            <a:avLst/>
          </a:prstGeom>
          <a:noFill/>
        </p:spPr>
        <p:txBody>
          <a:bodyPr wrap="square">
            <a:spAutoFit/>
          </a:bodyPr>
          <a:lstStyle/>
          <a:p>
            <a:pPr algn="ctr"/>
            <a:r>
              <a:rPr lang="en-US" sz="1600" b="1" dirty="0">
                <a:latin typeface="Calibri" panose="020F0502020204030204" pitchFamily="34" charset="0"/>
                <a:ea typeface="Calibri" panose="020F0502020204030204" pitchFamily="34" charset="0"/>
                <a:cs typeface="Times New Roman" panose="02020603050405020304" pitchFamily="18" charset="0"/>
              </a:rPr>
              <a:t>In-context learning</a:t>
            </a:r>
          </a:p>
          <a:p>
            <a:pPr algn="ctr"/>
            <a:r>
              <a:rPr lang="en-US" sz="1600" b="1" dirty="0">
                <a:latin typeface="Calibri" panose="020F0502020204030204" pitchFamily="34" charset="0"/>
                <a:ea typeface="Calibri" panose="020F0502020204030204" pitchFamily="34" charset="0"/>
                <a:cs typeface="Times New Roman" panose="02020603050405020304" pitchFamily="18" charset="0"/>
              </a:rPr>
              <a:t> (Zero or few-shot learning)</a:t>
            </a:r>
          </a:p>
        </p:txBody>
      </p:sp>
      <p:grpSp>
        <p:nvGrpSpPr>
          <p:cNvPr id="20" name="Graphic 5120" descr="A flying arrow">
            <a:extLst>
              <a:ext uri="{FF2B5EF4-FFF2-40B4-BE49-F238E27FC236}">
                <a16:creationId xmlns:a16="http://schemas.microsoft.com/office/drawing/2014/main" id="{B7630E7E-2FA4-59E4-53C1-AEB2B647F00C}"/>
              </a:ext>
            </a:extLst>
          </p:cNvPr>
          <p:cNvGrpSpPr/>
          <p:nvPr/>
        </p:nvGrpSpPr>
        <p:grpSpPr>
          <a:xfrm rot="21366581">
            <a:off x="9282318" y="4540985"/>
            <a:ext cx="608858" cy="382863"/>
            <a:chOff x="7982475" y="2484729"/>
            <a:chExt cx="1565244" cy="901755"/>
          </a:xfrm>
          <a:solidFill>
            <a:schemeClr val="tx1"/>
          </a:solidFill>
        </p:grpSpPr>
        <p:sp>
          <p:nvSpPr>
            <p:cNvPr id="21" name="Freeform: Shape 20">
              <a:extLst>
                <a:ext uri="{FF2B5EF4-FFF2-40B4-BE49-F238E27FC236}">
                  <a16:creationId xmlns:a16="http://schemas.microsoft.com/office/drawing/2014/main" id="{64025E21-97F2-B472-5710-9C0E1A1080E3}"/>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2" name="Freeform: Shape 21">
              <a:extLst>
                <a:ext uri="{FF2B5EF4-FFF2-40B4-BE49-F238E27FC236}">
                  <a16:creationId xmlns:a16="http://schemas.microsoft.com/office/drawing/2014/main" id="{065234DE-7FC8-ACF3-DBC1-9FB10A0CC845}"/>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pSp>
        <p:nvGrpSpPr>
          <p:cNvPr id="23" name="Graphic 5120" descr="A flying arrow">
            <a:extLst>
              <a:ext uri="{FF2B5EF4-FFF2-40B4-BE49-F238E27FC236}">
                <a16:creationId xmlns:a16="http://schemas.microsoft.com/office/drawing/2014/main" id="{E9DC97E6-B0AA-5A9A-8DBB-53E1392F83DD}"/>
              </a:ext>
            </a:extLst>
          </p:cNvPr>
          <p:cNvGrpSpPr/>
          <p:nvPr/>
        </p:nvGrpSpPr>
        <p:grpSpPr>
          <a:xfrm rot="1428094">
            <a:off x="9321395" y="5384436"/>
            <a:ext cx="608858" cy="382863"/>
            <a:chOff x="7982475" y="2484729"/>
            <a:chExt cx="1565244" cy="901755"/>
          </a:xfrm>
          <a:solidFill>
            <a:schemeClr val="tx1"/>
          </a:solidFill>
        </p:grpSpPr>
        <p:sp>
          <p:nvSpPr>
            <p:cNvPr id="24" name="Freeform: Shape 23">
              <a:extLst>
                <a:ext uri="{FF2B5EF4-FFF2-40B4-BE49-F238E27FC236}">
                  <a16:creationId xmlns:a16="http://schemas.microsoft.com/office/drawing/2014/main" id="{8EDD6176-97F3-BD25-C1C4-928B13AB6C8D}"/>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25" name="Freeform: Shape 24">
              <a:extLst>
                <a:ext uri="{FF2B5EF4-FFF2-40B4-BE49-F238E27FC236}">
                  <a16:creationId xmlns:a16="http://schemas.microsoft.com/office/drawing/2014/main" id="{3874545B-A8B3-0DEE-4520-0FB7274ACC16}"/>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8267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985974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1. Methodology (Prior) </a:t>
            </a:r>
            <a:br>
              <a:rPr lang="en-US" sz="2800" b="1" dirty="0"/>
            </a:br>
            <a:r>
              <a:rPr lang="en-US" sz="2800" b="1" dirty="0"/>
              <a:t>	BioBert Fine-tuning Models</a:t>
            </a:r>
          </a:p>
        </p:txBody>
      </p:sp>
      <p:sp>
        <p:nvSpPr>
          <p:cNvPr id="9" name="TextBox 8">
            <a:extLst>
              <a:ext uri="{FF2B5EF4-FFF2-40B4-BE49-F238E27FC236}">
                <a16:creationId xmlns:a16="http://schemas.microsoft.com/office/drawing/2014/main" id="{8CF94CC3-5F32-5394-BA24-F22D7C8CC57B}"/>
              </a:ext>
            </a:extLst>
          </p:cNvPr>
          <p:cNvSpPr txBox="1"/>
          <p:nvPr/>
        </p:nvSpPr>
        <p:spPr>
          <a:xfrm>
            <a:off x="8135298" y="1425508"/>
            <a:ext cx="1853620"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BioBert model pre-trained with PubMed</a:t>
            </a:r>
            <a:endParaRPr lang="en-US" sz="1400" b="0" i="0" dirty="0">
              <a:solidFill>
                <a:srgbClr val="3A3B41"/>
              </a:solidFill>
              <a:effectLst/>
              <a:latin typeface="Montserrat" panose="020B0604020202020204" pitchFamily="2" charset="0"/>
            </a:endParaRPr>
          </a:p>
        </p:txBody>
      </p:sp>
      <p:sp>
        <p:nvSpPr>
          <p:cNvPr id="10" name="Arrow: Curved Right 9">
            <a:extLst>
              <a:ext uri="{FF2B5EF4-FFF2-40B4-BE49-F238E27FC236}">
                <a16:creationId xmlns:a16="http://schemas.microsoft.com/office/drawing/2014/main" id="{8C7567EE-09A4-507A-F483-2FCDC56672E9}"/>
              </a:ext>
            </a:extLst>
          </p:cNvPr>
          <p:cNvSpPr/>
          <p:nvPr/>
        </p:nvSpPr>
        <p:spPr>
          <a:xfrm>
            <a:off x="7459442" y="1674173"/>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1" name="TextBox 10">
            <a:extLst>
              <a:ext uri="{FF2B5EF4-FFF2-40B4-BE49-F238E27FC236}">
                <a16:creationId xmlns:a16="http://schemas.microsoft.com/office/drawing/2014/main" id="{651EA9C9-32E3-CDDE-7F6D-6117BBD3A0D3}"/>
              </a:ext>
            </a:extLst>
          </p:cNvPr>
          <p:cNvSpPr txBox="1"/>
          <p:nvPr/>
        </p:nvSpPr>
        <p:spPr>
          <a:xfrm>
            <a:off x="7419350" y="2274633"/>
            <a:ext cx="1135825" cy="261610"/>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Fine-Tuning</a:t>
            </a:r>
            <a:endParaRPr lang="en-US" sz="1100" b="1" i="0" dirty="0">
              <a:solidFill>
                <a:srgbClr val="3A3B41"/>
              </a:solidFill>
              <a:effectLst/>
              <a:latin typeface="Montserrat" panose="020B0604020202020204" pitchFamily="2" charset="0"/>
            </a:endParaRPr>
          </a:p>
        </p:txBody>
      </p:sp>
      <p:sp>
        <p:nvSpPr>
          <p:cNvPr id="12" name="TextBox 11">
            <a:extLst>
              <a:ext uri="{FF2B5EF4-FFF2-40B4-BE49-F238E27FC236}">
                <a16:creationId xmlns:a16="http://schemas.microsoft.com/office/drawing/2014/main" id="{58E24D4A-1ED7-440F-7243-66A311F5326C}"/>
              </a:ext>
            </a:extLst>
          </p:cNvPr>
          <p:cNvSpPr txBox="1"/>
          <p:nvPr/>
        </p:nvSpPr>
        <p:spPr>
          <a:xfrm>
            <a:off x="8135298" y="2826445"/>
            <a:ext cx="1719157" cy="731626"/>
          </a:xfrm>
          <a:prstGeom prst="rect">
            <a:avLst/>
          </a:prstGeom>
          <a:noFill/>
        </p:spPr>
        <p:txBody>
          <a:bodyPr wrap="square">
            <a:noAutofit/>
          </a:bodyPr>
          <a:lstStyle/>
          <a:p>
            <a:pPr algn="ctr"/>
            <a:r>
              <a:rPr lang="en-US" sz="1400" dirty="0">
                <a:solidFill>
                  <a:srgbClr val="3A3B41"/>
                </a:solidFill>
                <a:latin typeface="Montserrat" panose="020B0604020202020204" pitchFamily="2" charset="0"/>
              </a:rPr>
              <a:t>BioBert Directional DDI model</a:t>
            </a:r>
            <a:r>
              <a:rPr lang="en-US" baseline="30000" dirty="0">
                <a:solidFill>
                  <a:srgbClr val="3A3B41"/>
                </a:solidFill>
                <a:latin typeface="Montserrat" panose="020B0604020202020204" pitchFamily="2" charset="0"/>
              </a:rPr>
              <a:t>1</a:t>
            </a:r>
            <a:endParaRPr lang="en-US" sz="1400" b="0" i="0" baseline="30000" dirty="0">
              <a:solidFill>
                <a:srgbClr val="3A3B41"/>
              </a:solidFill>
              <a:effectLst/>
              <a:latin typeface="Montserrat" panose="020B0604020202020204" pitchFamily="2" charset="0"/>
            </a:endParaRPr>
          </a:p>
        </p:txBody>
      </p:sp>
      <p:sp>
        <p:nvSpPr>
          <p:cNvPr id="13" name="Arrow: Curved Right 12">
            <a:extLst>
              <a:ext uri="{FF2B5EF4-FFF2-40B4-BE49-F238E27FC236}">
                <a16:creationId xmlns:a16="http://schemas.microsoft.com/office/drawing/2014/main" id="{1255EE10-4EFA-689D-8564-F157102753DC}"/>
              </a:ext>
            </a:extLst>
          </p:cNvPr>
          <p:cNvSpPr/>
          <p:nvPr/>
        </p:nvSpPr>
        <p:spPr>
          <a:xfrm>
            <a:off x="7419352" y="3303451"/>
            <a:ext cx="661110" cy="15532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4" name="TextBox 13">
            <a:extLst>
              <a:ext uri="{FF2B5EF4-FFF2-40B4-BE49-F238E27FC236}">
                <a16:creationId xmlns:a16="http://schemas.microsoft.com/office/drawing/2014/main" id="{77D6D79A-CBCA-0922-6EB9-79828F30A3CC}"/>
              </a:ext>
            </a:extLst>
          </p:cNvPr>
          <p:cNvSpPr txBox="1"/>
          <p:nvPr/>
        </p:nvSpPr>
        <p:spPr>
          <a:xfrm>
            <a:off x="8135298" y="4307733"/>
            <a:ext cx="1814402" cy="793787"/>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Predict precipitant and object drugs in pharmacokinetic DDIs</a:t>
            </a:r>
            <a:endParaRPr lang="en-US" sz="1400" b="0" i="0" dirty="0">
              <a:solidFill>
                <a:srgbClr val="3A3B41"/>
              </a:solidFill>
              <a:effectLst/>
              <a:latin typeface="Montserrat" panose="020B0604020202020204" pitchFamily="2" charset="0"/>
            </a:endParaRPr>
          </a:p>
        </p:txBody>
      </p:sp>
      <p:sp>
        <p:nvSpPr>
          <p:cNvPr id="15" name="TextBox 14">
            <a:extLst>
              <a:ext uri="{FF2B5EF4-FFF2-40B4-BE49-F238E27FC236}">
                <a16:creationId xmlns:a16="http://schemas.microsoft.com/office/drawing/2014/main" id="{12B13499-C645-B1C3-A3F2-B5396400C0F6}"/>
              </a:ext>
            </a:extLst>
          </p:cNvPr>
          <p:cNvSpPr txBox="1"/>
          <p:nvPr/>
        </p:nvSpPr>
        <p:spPr>
          <a:xfrm>
            <a:off x="5716761" y="2159480"/>
            <a:ext cx="1665139"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21593 annotated sentences</a:t>
            </a:r>
            <a:endParaRPr lang="en-US" sz="1400" b="0" i="0" dirty="0">
              <a:solidFill>
                <a:srgbClr val="3A3B41"/>
              </a:solidFill>
              <a:effectLst/>
              <a:latin typeface="Montserrat" panose="020B0604020202020204" pitchFamily="2" charset="0"/>
            </a:endParaRPr>
          </a:p>
        </p:txBody>
      </p:sp>
      <p:sp>
        <p:nvSpPr>
          <p:cNvPr id="16" name="TextBox 15">
            <a:extLst>
              <a:ext uri="{FF2B5EF4-FFF2-40B4-BE49-F238E27FC236}">
                <a16:creationId xmlns:a16="http://schemas.microsoft.com/office/drawing/2014/main" id="{AD4F24BB-5717-4E23-D938-2078F1E556D6}"/>
              </a:ext>
            </a:extLst>
          </p:cNvPr>
          <p:cNvSpPr txBox="1"/>
          <p:nvPr/>
        </p:nvSpPr>
        <p:spPr>
          <a:xfrm>
            <a:off x="5519415" y="4090474"/>
            <a:ext cx="1886087" cy="435303"/>
          </a:xfrm>
          <a:prstGeom prst="rect">
            <a:avLst/>
          </a:prstGeom>
          <a:noFill/>
        </p:spPr>
        <p:txBody>
          <a:bodyPr wrap="square">
            <a:spAutoFit/>
          </a:bodyPr>
          <a:lstStyle/>
          <a:p>
            <a:pPr algn="ctr"/>
            <a:r>
              <a:rPr lang="en-US" sz="1400" dirty="0">
                <a:solidFill>
                  <a:srgbClr val="3A3B41"/>
                </a:solidFill>
                <a:latin typeface="Montserrat" panose="020B0604020202020204" pitchFamily="2" charset="0"/>
              </a:rPr>
              <a:t>10592 unannotated sentences</a:t>
            </a:r>
            <a:endParaRPr lang="en-US" sz="1400" b="0" i="0" dirty="0">
              <a:solidFill>
                <a:srgbClr val="3A3B41"/>
              </a:solidFill>
              <a:effectLst/>
              <a:latin typeface="Montserrat" panose="020B0604020202020204" pitchFamily="2" charset="0"/>
            </a:endParaRPr>
          </a:p>
        </p:txBody>
      </p:sp>
      <p:sp>
        <p:nvSpPr>
          <p:cNvPr id="17" name="TextBox 16">
            <a:extLst>
              <a:ext uri="{FF2B5EF4-FFF2-40B4-BE49-F238E27FC236}">
                <a16:creationId xmlns:a16="http://schemas.microsoft.com/office/drawing/2014/main" id="{3F061EBE-CC7A-DB76-59A8-5DB6C7E38296}"/>
              </a:ext>
            </a:extLst>
          </p:cNvPr>
          <p:cNvSpPr txBox="1"/>
          <p:nvPr/>
        </p:nvSpPr>
        <p:spPr>
          <a:xfrm>
            <a:off x="5192506" y="1767670"/>
            <a:ext cx="235632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325 structured product tables </a:t>
            </a:r>
          </a:p>
          <a:p>
            <a:pPr algn="ctr"/>
            <a:r>
              <a:rPr lang="en-US" sz="1050" dirty="0">
                <a:solidFill>
                  <a:srgbClr val="3A3B41"/>
                </a:solidFill>
                <a:latin typeface="Montserrat" panose="020B0604020202020204" pitchFamily="2" charset="0"/>
              </a:rPr>
              <a:t>(Pre-specified by TAC2019)</a:t>
            </a:r>
            <a:endParaRPr lang="en-US" sz="1050" b="0" i="0" dirty="0">
              <a:solidFill>
                <a:srgbClr val="3A3B41"/>
              </a:solidFill>
              <a:effectLst/>
              <a:latin typeface="Montserrat" panose="020B0604020202020204" pitchFamily="2" charset="0"/>
            </a:endParaRPr>
          </a:p>
        </p:txBody>
      </p:sp>
      <p:sp>
        <p:nvSpPr>
          <p:cNvPr id="18" name="TextBox 17">
            <a:extLst>
              <a:ext uri="{FF2B5EF4-FFF2-40B4-BE49-F238E27FC236}">
                <a16:creationId xmlns:a16="http://schemas.microsoft.com/office/drawing/2014/main" id="{AFDE1EFB-5AB6-7AE9-E77A-02A07594E05D}"/>
              </a:ext>
            </a:extLst>
          </p:cNvPr>
          <p:cNvSpPr txBox="1"/>
          <p:nvPr/>
        </p:nvSpPr>
        <p:spPr>
          <a:xfrm>
            <a:off x="5254518" y="3698689"/>
            <a:ext cx="2102590" cy="430887"/>
          </a:xfrm>
          <a:prstGeom prst="rect">
            <a:avLst/>
          </a:prstGeom>
          <a:noFill/>
        </p:spPr>
        <p:txBody>
          <a:bodyPr wrap="square">
            <a:spAutoFit/>
          </a:bodyPr>
          <a:lstStyle/>
          <a:p>
            <a:pPr algn="ctr"/>
            <a:r>
              <a:rPr lang="en-US" sz="1050" dirty="0">
                <a:solidFill>
                  <a:srgbClr val="3A3B41"/>
                </a:solidFill>
                <a:latin typeface="Montserrat" panose="020B0604020202020204" pitchFamily="2" charset="0"/>
              </a:rPr>
              <a:t>81 structured Product labels </a:t>
            </a:r>
          </a:p>
          <a:p>
            <a:pPr algn="ctr"/>
            <a:r>
              <a:rPr lang="en-US" sz="1050" b="0" i="0" dirty="0">
                <a:solidFill>
                  <a:srgbClr val="3A3B41"/>
                </a:solidFill>
                <a:effectLst/>
                <a:latin typeface="Montserrat" panose="020B0604020202020204" pitchFamily="2" charset="0"/>
              </a:rPr>
              <a:t>(Pre-specified by TAC2019)</a:t>
            </a:r>
          </a:p>
        </p:txBody>
      </p:sp>
      <p:sp>
        <p:nvSpPr>
          <p:cNvPr id="19" name="Right Brace 18">
            <a:extLst>
              <a:ext uri="{FF2B5EF4-FFF2-40B4-BE49-F238E27FC236}">
                <a16:creationId xmlns:a16="http://schemas.microsoft.com/office/drawing/2014/main" id="{E6683FFE-F38A-DE93-74BB-32604CF2EDB7}"/>
              </a:ext>
            </a:extLst>
          </p:cNvPr>
          <p:cNvSpPr/>
          <p:nvPr/>
        </p:nvSpPr>
        <p:spPr>
          <a:xfrm>
            <a:off x="9925604" y="1581373"/>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0" name="TextBox 19">
            <a:extLst>
              <a:ext uri="{FF2B5EF4-FFF2-40B4-BE49-F238E27FC236}">
                <a16:creationId xmlns:a16="http://schemas.microsoft.com/office/drawing/2014/main" id="{CE3B80A9-7786-9775-71CD-2215DAF44D10}"/>
              </a:ext>
            </a:extLst>
          </p:cNvPr>
          <p:cNvSpPr txBox="1"/>
          <p:nvPr/>
        </p:nvSpPr>
        <p:spPr>
          <a:xfrm>
            <a:off x="10524927" y="2187465"/>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Training</a:t>
            </a:r>
            <a:endParaRPr lang="en-US" sz="1100" b="1" i="0" dirty="0">
              <a:solidFill>
                <a:srgbClr val="3A3B41"/>
              </a:solidFill>
              <a:effectLst/>
              <a:latin typeface="Montserrat" panose="020B0604020202020204" pitchFamily="2" charset="0"/>
            </a:endParaRPr>
          </a:p>
        </p:txBody>
      </p:sp>
      <p:sp>
        <p:nvSpPr>
          <p:cNvPr id="21" name="Right Brace 20">
            <a:extLst>
              <a:ext uri="{FF2B5EF4-FFF2-40B4-BE49-F238E27FC236}">
                <a16:creationId xmlns:a16="http://schemas.microsoft.com/office/drawing/2014/main" id="{F09E47B8-B1DC-A0FA-05E9-DBE58BC4D953}"/>
              </a:ext>
            </a:extLst>
          </p:cNvPr>
          <p:cNvSpPr/>
          <p:nvPr/>
        </p:nvSpPr>
        <p:spPr>
          <a:xfrm>
            <a:off x="9925604" y="3785854"/>
            <a:ext cx="560263" cy="1622938"/>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2" name="TextBox 21">
            <a:extLst>
              <a:ext uri="{FF2B5EF4-FFF2-40B4-BE49-F238E27FC236}">
                <a16:creationId xmlns:a16="http://schemas.microsoft.com/office/drawing/2014/main" id="{FFF81DD4-CC5D-6BED-D2CF-21EB51DB88BA}"/>
              </a:ext>
            </a:extLst>
          </p:cNvPr>
          <p:cNvSpPr txBox="1"/>
          <p:nvPr/>
        </p:nvSpPr>
        <p:spPr>
          <a:xfrm>
            <a:off x="10524927" y="4401067"/>
            <a:ext cx="1066876" cy="35848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Model Validation</a:t>
            </a:r>
            <a:endParaRPr lang="en-US" sz="1100" b="1" i="0" dirty="0">
              <a:solidFill>
                <a:srgbClr val="3A3B41"/>
              </a:solidFill>
              <a:effectLst/>
              <a:latin typeface="Montserrat" panose="020B0604020202020204" pitchFamily="2" charset="0"/>
            </a:endParaRPr>
          </a:p>
        </p:txBody>
      </p:sp>
      <p:sp>
        <p:nvSpPr>
          <p:cNvPr id="23" name="Right Brace 22">
            <a:extLst>
              <a:ext uri="{FF2B5EF4-FFF2-40B4-BE49-F238E27FC236}">
                <a16:creationId xmlns:a16="http://schemas.microsoft.com/office/drawing/2014/main" id="{0B53B622-607A-9B19-6621-0DC97136E243}"/>
              </a:ext>
            </a:extLst>
          </p:cNvPr>
          <p:cNvSpPr/>
          <p:nvPr/>
        </p:nvSpPr>
        <p:spPr>
          <a:xfrm rot="5400000">
            <a:off x="6705843" y="4235215"/>
            <a:ext cx="633960" cy="2224950"/>
          </a:xfrm>
          <a:prstGeom prst="rightBrace">
            <a:avLst>
              <a:gd name="adj1" fmla="val 45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4" name="TextBox 23">
            <a:extLst>
              <a:ext uri="{FF2B5EF4-FFF2-40B4-BE49-F238E27FC236}">
                <a16:creationId xmlns:a16="http://schemas.microsoft.com/office/drawing/2014/main" id="{E579C248-8355-2364-B270-77250B1BFC7E}"/>
              </a:ext>
            </a:extLst>
          </p:cNvPr>
          <p:cNvSpPr txBox="1"/>
          <p:nvPr/>
        </p:nvSpPr>
        <p:spPr>
          <a:xfrm>
            <a:off x="6169782" y="5664670"/>
            <a:ext cx="1706082" cy="217651"/>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Evaluate Performance</a:t>
            </a:r>
            <a:endParaRPr lang="en-US" sz="1100" b="1" i="0" dirty="0">
              <a:solidFill>
                <a:srgbClr val="3A3B41"/>
              </a:solidFill>
              <a:effectLst/>
              <a:latin typeface="Montserrat" panose="020B0604020202020204" pitchFamily="2" charset="0"/>
            </a:endParaRPr>
          </a:p>
        </p:txBody>
      </p:sp>
      <p:sp>
        <p:nvSpPr>
          <p:cNvPr id="25" name="TextBox 24">
            <a:extLst>
              <a:ext uri="{FF2B5EF4-FFF2-40B4-BE49-F238E27FC236}">
                <a16:creationId xmlns:a16="http://schemas.microsoft.com/office/drawing/2014/main" id="{76825204-6C05-28A4-9091-A2941EA4C2E0}"/>
              </a:ext>
            </a:extLst>
          </p:cNvPr>
          <p:cNvSpPr txBox="1"/>
          <p:nvPr/>
        </p:nvSpPr>
        <p:spPr>
          <a:xfrm>
            <a:off x="2414947" y="3149516"/>
            <a:ext cx="1681856"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BioBert</a:t>
            </a:r>
            <a:br>
              <a:rPr lang="en-US" sz="1100" b="1" dirty="0">
                <a:solidFill>
                  <a:srgbClr val="3A3B41"/>
                </a:solidFill>
                <a:latin typeface="Montserrat" panose="020B0604020202020204" pitchFamily="2" charset="0"/>
              </a:rPr>
            </a:br>
            <a:r>
              <a:rPr lang="en-US" sz="1100" dirty="0">
                <a:solidFill>
                  <a:srgbClr val="3A3B41"/>
                </a:solidFill>
                <a:latin typeface="Montserrat" panose="020B0604020202020204" pitchFamily="2" charset="0"/>
              </a:rPr>
              <a:t>340M parameters</a:t>
            </a:r>
            <a:endParaRPr lang="en-US" sz="1100" b="0" i="0" dirty="0">
              <a:solidFill>
                <a:srgbClr val="3A3B41"/>
              </a:solidFill>
              <a:effectLst/>
              <a:latin typeface="Montserrat" panose="020B0604020202020204" pitchFamily="2" charset="0"/>
            </a:endParaRPr>
          </a:p>
          <a:p>
            <a:pPr algn="ctr"/>
            <a:r>
              <a:rPr lang="en-US" sz="1100" b="1" dirty="0">
                <a:solidFill>
                  <a:srgbClr val="3A3B41"/>
                </a:solidFill>
                <a:latin typeface="Montserrat" panose="020B0604020202020204" pitchFamily="2" charset="0"/>
              </a:rPr>
              <a:t> </a:t>
            </a:r>
            <a:endParaRPr lang="en-US" sz="1100" b="1" i="0" dirty="0">
              <a:solidFill>
                <a:srgbClr val="3A3B41"/>
              </a:solidFill>
              <a:effectLst/>
              <a:latin typeface="Montserrat" panose="020B0604020202020204" pitchFamily="2" charset="0"/>
            </a:endParaRPr>
          </a:p>
        </p:txBody>
      </p:sp>
      <p:sp>
        <p:nvSpPr>
          <p:cNvPr id="26" name="TextBox 25">
            <a:extLst>
              <a:ext uri="{FF2B5EF4-FFF2-40B4-BE49-F238E27FC236}">
                <a16:creationId xmlns:a16="http://schemas.microsoft.com/office/drawing/2014/main" id="{0C8AF41F-3AFC-02A1-CC96-32AEA55F5317}"/>
              </a:ext>
            </a:extLst>
          </p:cNvPr>
          <p:cNvSpPr txBox="1"/>
          <p:nvPr/>
        </p:nvSpPr>
        <p:spPr>
          <a:xfrm>
            <a:off x="2682014" y="1870326"/>
            <a:ext cx="1174829" cy="276999"/>
          </a:xfrm>
          <a:prstGeom prst="rect">
            <a:avLst/>
          </a:prstGeom>
          <a:noFill/>
        </p:spPr>
        <p:txBody>
          <a:bodyPr wrap="square">
            <a:spAutoFit/>
          </a:bodyPr>
          <a:lstStyle/>
          <a:p>
            <a:pPr algn="ctr"/>
            <a:r>
              <a:rPr lang="en-US" sz="1200" b="1" dirty="0">
                <a:solidFill>
                  <a:srgbClr val="3A3B41"/>
                </a:solidFill>
                <a:latin typeface="Montserrat" panose="020B0604020202020204" pitchFamily="2" charset="0"/>
              </a:rPr>
              <a:t>Bert </a:t>
            </a:r>
            <a:endParaRPr lang="en-US" sz="1200" b="1" i="0" dirty="0">
              <a:solidFill>
                <a:srgbClr val="3A3B41"/>
              </a:solidFill>
              <a:effectLst/>
              <a:latin typeface="Montserrat" panose="020B0604020202020204" pitchFamily="2" charset="0"/>
            </a:endParaRPr>
          </a:p>
        </p:txBody>
      </p:sp>
      <p:sp>
        <p:nvSpPr>
          <p:cNvPr id="27" name="TextBox 26">
            <a:extLst>
              <a:ext uri="{FF2B5EF4-FFF2-40B4-BE49-F238E27FC236}">
                <a16:creationId xmlns:a16="http://schemas.microsoft.com/office/drawing/2014/main" id="{CA69DC94-5B4E-A8A9-32BE-CD86F8447E7C}"/>
              </a:ext>
            </a:extLst>
          </p:cNvPr>
          <p:cNvSpPr txBox="1"/>
          <p:nvPr/>
        </p:nvSpPr>
        <p:spPr>
          <a:xfrm>
            <a:off x="2228440" y="2251412"/>
            <a:ext cx="907145" cy="430887"/>
          </a:xfrm>
          <a:prstGeom prst="rect">
            <a:avLst/>
          </a:prstGeom>
          <a:noFill/>
        </p:spPr>
        <p:txBody>
          <a:bodyPr wrap="square">
            <a:spAutoFit/>
          </a:bodyPr>
          <a:lstStyle/>
          <a:p>
            <a:pPr algn="ctr"/>
            <a:r>
              <a:rPr lang="en-US" sz="1100" dirty="0">
                <a:solidFill>
                  <a:srgbClr val="3A3B41"/>
                </a:solidFill>
                <a:latin typeface="Montserrat" panose="020B0604020202020204" pitchFamily="2" charset="0"/>
              </a:rPr>
              <a:t>PubMed abstracts </a:t>
            </a:r>
            <a:endParaRPr lang="en-US" sz="1100" b="0" i="0" dirty="0">
              <a:solidFill>
                <a:srgbClr val="3A3B41"/>
              </a:solidFill>
              <a:effectLst/>
              <a:latin typeface="Montserrat" panose="020B0604020202020204" pitchFamily="2" charset="0"/>
            </a:endParaRPr>
          </a:p>
        </p:txBody>
      </p:sp>
      <p:cxnSp>
        <p:nvCxnSpPr>
          <p:cNvPr id="28" name="Straight Arrow Connector 27">
            <a:extLst>
              <a:ext uri="{FF2B5EF4-FFF2-40B4-BE49-F238E27FC236}">
                <a16:creationId xmlns:a16="http://schemas.microsoft.com/office/drawing/2014/main" id="{684A6B09-E458-A5B6-6E48-ADDDD0AC0F05}"/>
              </a:ext>
            </a:extLst>
          </p:cNvPr>
          <p:cNvCxnSpPr>
            <a:cxnSpLocks/>
            <a:endCxn id="31" idx="0"/>
          </p:cNvCxnSpPr>
          <p:nvPr/>
        </p:nvCxnSpPr>
        <p:spPr>
          <a:xfrm flipH="1">
            <a:off x="2327539" y="3639945"/>
            <a:ext cx="540145" cy="861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88E906FA-43CD-C04D-0424-36C9D3ACA39D}"/>
              </a:ext>
            </a:extLst>
          </p:cNvPr>
          <p:cNvSpPr txBox="1"/>
          <p:nvPr/>
        </p:nvSpPr>
        <p:spPr>
          <a:xfrm>
            <a:off x="3407610" y="2260927"/>
            <a:ext cx="1134071" cy="430887"/>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dirty="0"/>
              <a:t>PMC full-text articles</a:t>
            </a:r>
          </a:p>
        </p:txBody>
      </p:sp>
      <p:cxnSp>
        <p:nvCxnSpPr>
          <p:cNvPr id="30" name="Straight Arrow Connector 29">
            <a:extLst>
              <a:ext uri="{FF2B5EF4-FFF2-40B4-BE49-F238E27FC236}">
                <a16:creationId xmlns:a16="http://schemas.microsoft.com/office/drawing/2014/main" id="{D42E8F94-90AA-7A04-7C14-697CA04DBF0D}"/>
              </a:ext>
            </a:extLst>
          </p:cNvPr>
          <p:cNvCxnSpPr>
            <a:cxnSpLocks/>
            <a:endCxn id="32" idx="0"/>
          </p:cNvCxnSpPr>
          <p:nvPr/>
        </p:nvCxnSpPr>
        <p:spPr>
          <a:xfrm>
            <a:off x="3335445" y="3649460"/>
            <a:ext cx="6750" cy="91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70BCA80D-8907-90F8-F69F-C400501F6641}"/>
              </a:ext>
            </a:extLst>
          </p:cNvPr>
          <p:cNvSpPr txBox="1"/>
          <p:nvPr/>
        </p:nvSpPr>
        <p:spPr>
          <a:xfrm>
            <a:off x="1740124" y="4501734"/>
            <a:ext cx="1174829" cy="430887"/>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Relationship Extract (RE)</a:t>
            </a:r>
            <a:endParaRPr lang="en-US" sz="1100" b="1" i="0" dirty="0">
              <a:solidFill>
                <a:srgbClr val="3A3B41"/>
              </a:solidFill>
              <a:effectLst/>
              <a:latin typeface="Montserrat" panose="020B0604020202020204" pitchFamily="2" charset="0"/>
            </a:endParaRPr>
          </a:p>
        </p:txBody>
      </p:sp>
      <p:sp>
        <p:nvSpPr>
          <p:cNvPr id="32" name="TextBox 31">
            <a:extLst>
              <a:ext uri="{FF2B5EF4-FFF2-40B4-BE49-F238E27FC236}">
                <a16:creationId xmlns:a16="http://schemas.microsoft.com/office/drawing/2014/main" id="{A72A24AE-D125-539E-9B54-2E076F55928B}"/>
              </a:ext>
            </a:extLst>
          </p:cNvPr>
          <p:cNvSpPr txBox="1"/>
          <p:nvPr/>
        </p:nvSpPr>
        <p:spPr>
          <a:xfrm>
            <a:off x="2754780" y="4564832"/>
            <a:ext cx="1174829" cy="600164"/>
          </a:xfrm>
          <a:prstGeom prst="rect">
            <a:avLst/>
          </a:prstGeom>
          <a:noFill/>
        </p:spPr>
        <p:txBody>
          <a:bodyPr wrap="square">
            <a:spAutoFit/>
          </a:bodyPr>
          <a:lstStyle/>
          <a:p>
            <a:pPr algn="ctr"/>
            <a:r>
              <a:rPr lang="en-US" sz="1100" b="1" dirty="0">
                <a:solidFill>
                  <a:srgbClr val="3A3B41"/>
                </a:solidFill>
                <a:latin typeface="Montserrat" panose="020B0604020202020204" pitchFamily="2" charset="0"/>
              </a:rPr>
              <a:t>Named Entry Recognition (NER)</a:t>
            </a:r>
            <a:endParaRPr lang="en-US" sz="1100" b="1" i="0" dirty="0">
              <a:solidFill>
                <a:srgbClr val="3A3B41"/>
              </a:solidFill>
              <a:effectLst/>
              <a:latin typeface="Montserrat" panose="020B0604020202020204" pitchFamily="2" charset="0"/>
            </a:endParaRPr>
          </a:p>
        </p:txBody>
      </p:sp>
      <p:grpSp>
        <p:nvGrpSpPr>
          <p:cNvPr id="33" name="Group 32">
            <a:extLst>
              <a:ext uri="{FF2B5EF4-FFF2-40B4-BE49-F238E27FC236}">
                <a16:creationId xmlns:a16="http://schemas.microsoft.com/office/drawing/2014/main" id="{F70F8527-06D4-72EC-494E-9E2FECA9BB17}"/>
              </a:ext>
            </a:extLst>
          </p:cNvPr>
          <p:cNvGrpSpPr/>
          <p:nvPr/>
        </p:nvGrpSpPr>
        <p:grpSpPr>
          <a:xfrm>
            <a:off x="2936006" y="2144507"/>
            <a:ext cx="639738" cy="1026788"/>
            <a:chOff x="2187236" y="5145042"/>
            <a:chExt cx="639738" cy="1026788"/>
          </a:xfrm>
        </p:grpSpPr>
        <p:sp>
          <p:nvSpPr>
            <p:cNvPr id="34" name="Arrow: Down 33">
              <a:extLst>
                <a:ext uri="{FF2B5EF4-FFF2-40B4-BE49-F238E27FC236}">
                  <a16:creationId xmlns:a16="http://schemas.microsoft.com/office/drawing/2014/main" id="{317746FB-AD3D-B3B8-2363-6DBD33A6EE63}"/>
                </a:ext>
              </a:extLst>
            </p:cNvPr>
            <p:cNvSpPr/>
            <p:nvPr/>
          </p:nvSpPr>
          <p:spPr>
            <a:xfrm>
              <a:off x="2187236" y="5145042"/>
              <a:ext cx="639738" cy="1026788"/>
            </a:xfrm>
            <a:prstGeom prst="downArrow">
              <a:avLst/>
            </a:prstGeom>
            <a:solidFill>
              <a:schemeClr val="bg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5" name="TextBox 34">
              <a:extLst>
                <a:ext uri="{FF2B5EF4-FFF2-40B4-BE49-F238E27FC236}">
                  <a16:creationId xmlns:a16="http://schemas.microsoft.com/office/drawing/2014/main" id="{2D8F2B5A-22EA-2B8F-D2AF-36EB8DA7B1F6}"/>
                </a:ext>
              </a:extLst>
            </p:cNvPr>
            <p:cNvSpPr txBox="1"/>
            <p:nvPr/>
          </p:nvSpPr>
          <p:spPr>
            <a:xfrm rot="16200000">
              <a:off x="2026499" y="5500155"/>
              <a:ext cx="939087" cy="261610"/>
            </a:xfrm>
            <a:prstGeom prst="rect">
              <a:avLst/>
            </a:prstGeom>
            <a:noFill/>
          </p:spPr>
          <p:txBody>
            <a:bodyPr wrap="square">
              <a:spAutoFit/>
            </a:bodyPr>
            <a:lstStyle>
              <a:defPPr>
                <a:defRPr lang="en-US"/>
              </a:defPPr>
              <a:lvl1pPr algn="ctr">
                <a:defRPr sz="1100">
                  <a:solidFill>
                    <a:srgbClr val="3A3B41"/>
                  </a:solidFill>
                  <a:latin typeface="Montserrat" panose="020B0604020202020204" pitchFamily="2" charset="0"/>
                </a:defRPr>
              </a:lvl1pPr>
            </a:lstStyle>
            <a:p>
              <a:r>
                <a:rPr lang="en-US" b="1" dirty="0"/>
                <a:t>13B words</a:t>
              </a:r>
            </a:p>
          </p:txBody>
        </p:sp>
      </p:grpSp>
      <p:cxnSp>
        <p:nvCxnSpPr>
          <p:cNvPr id="36" name="Straight Arrow Connector 35">
            <a:extLst>
              <a:ext uri="{FF2B5EF4-FFF2-40B4-BE49-F238E27FC236}">
                <a16:creationId xmlns:a16="http://schemas.microsoft.com/office/drawing/2014/main" id="{7030B592-F016-BB14-B9B0-A1B753405914}"/>
              </a:ext>
            </a:extLst>
          </p:cNvPr>
          <p:cNvCxnSpPr>
            <a:cxnSpLocks/>
          </p:cNvCxnSpPr>
          <p:nvPr/>
        </p:nvCxnSpPr>
        <p:spPr>
          <a:xfrm>
            <a:off x="3824180" y="3613746"/>
            <a:ext cx="433975" cy="853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C2E45544-BA52-061E-FAE2-4BB9C43493E1}"/>
              </a:ext>
            </a:extLst>
          </p:cNvPr>
          <p:cNvSpPr txBox="1"/>
          <p:nvPr/>
        </p:nvSpPr>
        <p:spPr>
          <a:xfrm>
            <a:off x="4129212" y="4448059"/>
            <a:ext cx="412469" cy="261610"/>
          </a:xfrm>
          <a:prstGeom prst="rect">
            <a:avLst/>
          </a:prstGeom>
          <a:noFill/>
        </p:spPr>
        <p:txBody>
          <a:bodyPr wrap="square">
            <a:spAutoFit/>
          </a:bodyPr>
          <a:lstStyle>
            <a:defPPr>
              <a:defRPr lang="en-US"/>
            </a:defPPr>
            <a:lvl1pPr algn="ctr">
              <a:defRPr sz="1100" b="1">
                <a:solidFill>
                  <a:srgbClr val="3A3B41"/>
                </a:solidFill>
                <a:latin typeface="Montserrat" panose="020B0604020202020204" pitchFamily="2" charset="0"/>
              </a:defRPr>
            </a:lvl1pPr>
          </a:lstStyle>
          <a:p>
            <a:r>
              <a:rPr lang="en-US" dirty="0"/>
              <a:t>QA</a:t>
            </a:r>
          </a:p>
        </p:txBody>
      </p:sp>
      <p:sp>
        <p:nvSpPr>
          <p:cNvPr id="38" name="TextBox 37">
            <a:extLst>
              <a:ext uri="{FF2B5EF4-FFF2-40B4-BE49-F238E27FC236}">
                <a16:creationId xmlns:a16="http://schemas.microsoft.com/office/drawing/2014/main" id="{A19192E7-0C2F-F264-F7A1-39BBE164C154}"/>
              </a:ext>
            </a:extLst>
          </p:cNvPr>
          <p:cNvSpPr txBox="1"/>
          <p:nvPr/>
        </p:nvSpPr>
        <p:spPr>
          <a:xfrm>
            <a:off x="512802" y="1193330"/>
            <a:ext cx="7306606" cy="369332"/>
          </a:xfrm>
          <a:prstGeom prst="rect">
            <a:avLst/>
          </a:prstGeom>
          <a:noFill/>
        </p:spPr>
        <p:txBody>
          <a:bodyPr wrap="square">
            <a:spAutoFit/>
          </a:bodyPr>
          <a:lstStyle/>
          <a:p>
            <a:r>
              <a:rPr lang="en-US" dirty="0"/>
              <a:t>BioBERT = Pre-trained BERT + Additional pre-training on biomedical data</a:t>
            </a:r>
          </a:p>
        </p:txBody>
      </p:sp>
      <p:sp>
        <p:nvSpPr>
          <p:cNvPr id="39" name="TextBox 38">
            <a:extLst>
              <a:ext uri="{FF2B5EF4-FFF2-40B4-BE49-F238E27FC236}">
                <a16:creationId xmlns:a16="http://schemas.microsoft.com/office/drawing/2014/main" id="{7D754AE0-CC60-FA51-977F-DA493E3CD7DC}"/>
              </a:ext>
            </a:extLst>
          </p:cNvPr>
          <p:cNvSpPr txBox="1"/>
          <p:nvPr/>
        </p:nvSpPr>
        <p:spPr>
          <a:xfrm>
            <a:off x="491787" y="6163295"/>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p:bldP spid="13" grpId="0" animBg="1"/>
      <p:bldP spid="14" grpId="0"/>
      <p:bldP spid="15" grpId="0"/>
      <p:bldP spid="16" grpId="0"/>
      <p:bldP spid="17" grpId="0"/>
      <p:bldP spid="18" grpId="0"/>
      <p:bldP spid="19" grpId="0" animBg="1"/>
      <p:bldP spid="20" grpId="0"/>
      <p:bldP spid="21" grpId="0" animBg="1"/>
      <p:bldP spid="22" grpId="0"/>
      <p:bldP spid="23" grpId="0" animBg="1"/>
      <p:bldP spid="24"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9859749"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marL="514350" indent="-514350">
              <a:buAutoNum type="arabicPeriod"/>
            </a:pPr>
            <a:r>
              <a:rPr lang="en-US" sz="2800" b="1" dirty="0"/>
              <a:t>Result (Prior)</a:t>
            </a:r>
          </a:p>
          <a:p>
            <a:r>
              <a:rPr lang="en-US" sz="2800" b="1" dirty="0"/>
              <a:t>	 BioBert Directional DDI Model (fine-tuned BioBERT)  </a:t>
            </a:r>
          </a:p>
        </p:txBody>
      </p:sp>
      <p:sp>
        <p:nvSpPr>
          <p:cNvPr id="2" name="TextBox 1">
            <a:extLst>
              <a:ext uri="{FF2B5EF4-FFF2-40B4-BE49-F238E27FC236}">
                <a16:creationId xmlns:a16="http://schemas.microsoft.com/office/drawing/2014/main" id="{C95A475B-973B-6E91-7D04-6269829F4C14}"/>
              </a:ext>
            </a:extLst>
          </p:cNvPr>
          <p:cNvSpPr txBox="1"/>
          <p:nvPr/>
        </p:nvSpPr>
        <p:spPr>
          <a:xfrm>
            <a:off x="491787" y="6179038"/>
            <a:ext cx="7433733" cy="215444"/>
          </a:xfrm>
          <a:prstGeom prst="rect">
            <a:avLst/>
          </a:prstGeom>
          <a:noFill/>
        </p:spPr>
        <p:txBody>
          <a:bodyPr wrap="square">
            <a:spAutoFit/>
          </a:bodyPr>
          <a:lstStyle/>
          <a:p>
            <a:pPr algn="ctr"/>
            <a:r>
              <a:rPr lang="en-US" sz="800" dirty="0"/>
              <a:t>Zirkle, Joel, et al. "Deep learning-enabled natural language processing to identify directional pharmacokinetic drug–drug interactions." </a:t>
            </a:r>
            <a:r>
              <a:rPr lang="en-US" sz="800" i="1" dirty="0"/>
              <a:t>BMC bioinformatics</a:t>
            </a:r>
            <a:r>
              <a:rPr lang="en-US" sz="800" dirty="0"/>
              <a:t> 24.1 (2023): 413.</a:t>
            </a:r>
            <a:endParaRPr lang="en-US" sz="800" kern="0" dirty="0">
              <a:solidFill>
                <a:schemeClr val="tx1">
                  <a:lumMod val="65000"/>
                  <a:lumOff val="3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4" name="Table 40">
            <a:extLst>
              <a:ext uri="{FF2B5EF4-FFF2-40B4-BE49-F238E27FC236}">
                <a16:creationId xmlns:a16="http://schemas.microsoft.com/office/drawing/2014/main" id="{34FC00BC-0E92-A787-3A58-32B5E420D1AB}"/>
              </a:ext>
            </a:extLst>
          </p:cNvPr>
          <p:cNvGraphicFramePr>
            <a:graphicFrameLocks noGrp="1"/>
          </p:cNvGraphicFramePr>
          <p:nvPr>
            <p:extLst>
              <p:ext uri="{D42A27DB-BD31-4B8C-83A1-F6EECF244321}">
                <p14:modId xmlns:p14="http://schemas.microsoft.com/office/powerpoint/2010/main" val="33642072"/>
              </p:ext>
            </p:extLst>
          </p:nvPr>
        </p:nvGraphicFramePr>
        <p:xfrm>
          <a:off x="2033942" y="1789069"/>
          <a:ext cx="1768450" cy="914400"/>
        </p:xfrm>
        <a:graphic>
          <a:graphicData uri="http://schemas.openxmlformats.org/drawingml/2006/table">
            <a:tbl>
              <a:tblPr firstRow="1" bandRow="1">
                <a:tableStyleId>{5940675A-B579-460E-94D1-54222C63F5DA}</a:tableStyleId>
              </a:tblPr>
              <a:tblGrid>
                <a:gridCol w="884225">
                  <a:extLst>
                    <a:ext uri="{9D8B030D-6E8A-4147-A177-3AD203B41FA5}">
                      <a16:colId xmlns:a16="http://schemas.microsoft.com/office/drawing/2014/main" val="758749764"/>
                    </a:ext>
                  </a:extLst>
                </a:gridCol>
                <a:gridCol w="884225">
                  <a:extLst>
                    <a:ext uri="{9D8B030D-6E8A-4147-A177-3AD203B41FA5}">
                      <a16:colId xmlns:a16="http://schemas.microsoft.com/office/drawing/2014/main" val="2982557684"/>
                    </a:ext>
                  </a:extLst>
                </a:gridCol>
              </a:tblGrid>
              <a:tr h="276357">
                <a:tc>
                  <a:txBody>
                    <a:bodyPr/>
                    <a:lstStyle/>
                    <a:p>
                      <a:pPr algn="ctr"/>
                      <a:r>
                        <a:rPr lang="en-US" sz="1400" b="1" dirty="0"/>
                        <a:t>Recall</a:t>
                      </a:r>
                    </a:p>
                  </a:txBody>
                  <a:tcPr/>
                </a:tc>
                <a:tc>
                  <a:txBody>
                    <a:bodyPr/>
                    <a:lstStyle/>
                    <a:p>
                      <a:pPr algn="ctr"/>
                      <a:r>
                        <a:rPr lang="en-US" sz="1400" dirty="0"/>
                        <a:t>80.6 %</a:t>
                      </a:r>
                    </a:p>
                  </a:txBody>
                  <a:tcPr/>
                </a:tc>
                <a:extLst>
                  <a:ext uri="{0D108BD9-81ED-4DB2-BD59-A6C34878D82A}">
                    <a16:rowId xmlns:a16="http://schemas.microsoft.com/office/drawing/2014/main" val="3253631333"/>
                  </a:ext>
                </a:extLst>
              </a:tr>
              <a:tr h="276357">
                <a:tc>
                  <a:txBody>
                    <a:bodyPr/>
                    <a:lstStyle/>
                    <a:p>
                      <a:pPr algn="ctr"/>
                      <a:r>
                        <a:rPr lang="en-US" sz="1400" b="1" dirty="0"/>
                        <a:t>Precision</a:t>
                      </a:r>
                    </a:p>
                  </a:txBody>
                  <a:tcPr/>
                </a:tc>
                <a:tc>
                  <a:txBody>
                    <a:bodyPr/>
                    <a:lstStyle/>
                    <a:p>
                      <a:pPr algn="ctr"/>
                      <a:r>
                        <a:rPr lang="en-US" sz="1400" dirty="0"/>
                        <a:t>82.7%</a:t>
                      </a:r>
                    </a:p>
                  </a:txBody>
                  <a:tcPr/>
                </a:tc>
                <a:extLst>
                  <a:ext uri="{0D108BD9-81ED-4DB2-BD59-A6C34878D82A}">
                    <a16:rowId xmlns:a16="http://schemas.microsoft.com/office/drawing/2014/main" val="2107948415"/>
                  </a:ext>
                </a:extLst>
              </a:tr>
              <a:tr h="276357">
                <a:tc>
                  <a:txBody>
                    <a:bodyPr/>
                    <a:lstStyle/>
                    <a:p>
                      <a:pPr algn="ctr"/>
                      <a:r>
                        <a:rPr lang="en-US" sz="1400" b="1" dirty="0"/>
                        <a:t>F-score</a:t>
                      </a:r>
                    </a:p>
                  </a:txBody>
                  <a:tcPr/>
                </a:tc>
                <a:tc>
                  <a:txBody>
                    <a:bodyPr/>
                    <a:lstStyle/>
                    <a:p>
                      <a:pPr algn="ctr"/>
                      <a:r>
                        <a:rPr lang="en-US" sz="1400" dirty="0"/>
                        <a:t>81.6%</a:t>
                      </a:r>
                    </a:p>
                  </a:txBody>
                  <a:tcPr/>
                </a:tc>
                <a:extLst>
                  <a:ext uri="{0D108BD9-81ED-4DB2-BD59-A6C34878D82A}">
                    <a16:rowId xmlns:a16="http://schemas.microsoft.com/office/drawing/2014/main" val="332528701"/>
                  </a:ext>
                </a:extLst>
              </a:tr>
            </a:tbl>
          </a:graphicData>
        </a:graphic>
      </p:graphicFrame>
      <p:grpSp>
        <p:nvGrpSpPr>
          <p:cNvPr id="5" name="Graphic 5120" descr="A flying arrow">
            <a:extLst>
              <a:ext uri="{FF2B5EF4-FFF2-40B4-BE49-F238E27FC236}">
                <a16:creationId xmlns:a16="http://schemas.microsoft.com/office/drawing/2014/main" id="{A5F9A4EB-F544-20AD-16F4-30EB0D8484DF}"/>
              </a:ext>
            </a:extLst>
          </p:cNvPr>
          <p:cNvGrpSpPr/>
          <p:nvPr/>
        </p:nvGrpSpPr>
        <p:grpSpPr>
          <a:xfrm rot="388923">
            <a:off x="6240631" y="3325485"/>
            <a:ext cx="778864" cy="521353"/>
            <a:chOff x="7982475" y="2484729"/>
            <a:chExt cx="1565244" cy="901755"/>
          </a:xfrm>
          <a:solidFill>
            <a:srgbClr val="4472C4"/>
          </a:solidFill>
        </p:grpSpPr>
        <p:sp>
          <p:nvSpPr>
            <p:cNvPr id="6" name="Freeform: Shape 5">
              <a:extLst>
                <a:ext uri="{FF2B5EF4-FFF2-40B4-BE49-F238E27FC236}">
                  <a16:creationId xmlns:a16="http://schemas.microsoft.com/office/drawing/2014/main" id="{C2FF0C4D-A3ED-CE21-A979-9299FF629CB5}"/>
                </a:ext>
              </a:extLst>
            </p:cNvPr>
            <p:cNvSpPr/>
            <p:nvPr/>
          </p:nvSpPr>
          <p:spPr>
            <a:xfrm>
              <a:off x="8063946" y="2512851"/>
              <a:ext cx="1483773" cy="841807"/>
            </a:xfrm>
            <a:custGeom>
              <a:avLst/>
              <a:gdLst>
                <a:gd name="connsiteX0" fmla="*/ 1200 w 1483773"/>
                <a:gd name="connsiteY0" fmla="*/ 256570 h 841807"/>
                <a:gd name="connsiteX1" fmla="*/ 137531 w 1483773"/>
                <a:gd name="connsiteY1" fmla="*/ 516412 h 841807"/>
                <a:gd name="connsiteX2" fmla="*/ 138483 w 1483773"/>
                <a:gd name="connsiteY2" fmla="*/ 523442 h 841807"/>
                <a:gd name="connsiteX3" fmla="*/ 71932 w 1483773"/>
                <a:gd name="connsiteY3" fmla="*/ 829213 h 841807"/>
                <a:gd name="connsiteX4" fmla="*/ 85172 w 1483773"/>
                <a:gd name="connsiteY4" fmla="*/ 841319 h 841807"/>
                <a:gd name="connsiteX5" fmla="*/ 969644 w 1483773"/>
                <a:gd name="connsiteY5" fmla="*/ 564485 h 841807"/>
                <a:gd name="connsiteX6" fmla="*/ 982989 w 1483773"/>
                <a:gd name="connsiteY6" fmla="*/ 572762 h 841807"/>
                <a:gd name="connsiteX7" fmla="*/ 1013964 w 1483773"/>
                <a:gd name="connsiteY7" fmla="*/ 767434 h 841807"/>
                <a:gd name="connsiteX8" fmla="*/ 1031452 w 1483773"/>
                <a:gd name="connsiteY8" fmla="*/ 773235 h 841807"/>
                <a:gd name="connsiteX9" fmla="*/ 1480642 w 1483773"/>
                <a:gd name="connsiteY9" fmla="*/ 335437 h 841807"/>
                <a:gd name="connsiteX10" fmla="*/ 1478718 w 1483773"/>
                <a:gd name="connsiteY10" fmla="*/ 319092 h 841807"/>
                <a:gd name="connsiteX11" fmla="*/ 946556 w 1483773"/>
                <a:gd name="connsiteY11" fmla="*/ 1481 h 841807"/>
                <a:gd name="connsiteX12" fmla="*/ 930859 w 1483773"/>
                <a:gd name="connsiteY12" fmla="*/ 10254 h 841807"/>
                <a:gd name="connsiteX13" fmla="*/ 928373 w 1483773"/>
                <a:gd name="connsiteY13" fmla="*/ 196715 h 841807"/>
                <a:gd name="connsiteX14" fmla="*/ 918390 w 1483773"/>
                <a:gd name="connsiteY14" fmla="*/ 206945 h 841807"/>
                <a:gd name="connsiteX15" fmla="*/ 9991 w 1483773"/>
                <a:gd name="connsiteY15" fmla="*/ 241378 h 841807"/>
                <a:gd name="connsiteX16" fmla="*/ 1200 w 1483773"/>
                <a:gd name="connsiteY16" fmla="*/ 256570 h 84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3773" h="841807">
                  <a:moveTo>
                    <a:pt x="1200" y="256570"/>
                  </a:moveTo>
                  <a:lnTo>
                    <a:pt x="137531" y="516412"/>
                  </a:lnTo>
                  <a:cubicBezTo>
                    <a:pt x="138664" y="518574"/>
                    <a:pt x="138998" y="521060"/>
                    <a:pt x="138483" y="523442"/>
                  </a:cubicBezTo>
                  <a:lnTo>
                    <a:pt x="71932" y="829213"/>
                  </a:lnTo>
                  <a:cubicBezTo>
                    <a:pt x="70237" y="836995"/>
                    <a:pt x="77571" y="843701"/>
                    <a:pt x="85172" y="841319"/>
                  </a:cubicBezTo>
                  <a:lnTo>
                    <a:pt x="969644" y="564485"/>
                  </a:lnTo>
                  <a:cubicBezTo>
                    <a:pt x="975683" y="562589"/>
                    <a:pt x="981998" y="566504"/>
                    <a:pt x="982989" y="572762"/>
                  </a:cubicBezTo>
                  <a:lnTo>
                    <a:pt x="1013964" y="767434"/>
                  </a:lnTo>
                  <a:cubicBezTo>
                    <a:pt x="1015288" y="775740"/>
                    <a:pt x="1025432" y="779112"/>
                    <a:pt x="1031452" y="773235"/>
                  </a:cubicBezTo>
                  <a:lnTo>
                    <a:pt x="1480642" y="335437"/>
                  </a:lnTo>
                  <a:cubicBezTo>
                    <a:pt x="1485518" y="330684"/>
                    <a:pt x="1484566" y="322588"/>
                    <a:pt x="1478718" y="319092"/>
                  </a:cubicBezTo>
                  <a:lnTo>
                    <a:pt x="946556" y="1481"/>
                  </a:lnTo>
                  <a:cubicBezTo>
                    <a:pt x="939688" y="-2615"/>
                    <a:pt x="930973" y="2262"/>
                    <a:pt x="930859" y="10254"/>
                  </a:cubicBezTo>
                  <a:lnTo>
                    <a:pt x="928373" y="196715"/>
                  </a:lnTo>
                  <a:cubicBezTo>
                    <a:pt x="928296" y="202239"/>
                    <a:pt x="923915" y="206735"/>
                    <a:pt x="918390" y="206945"/>
                  </a:cubicBezTo>
                  <a:lnTo>
                    <a:pt x="9991" y="241378"/>
                  </a:lnTo>
                  <a:cubicBezTo>
                    <a:pt x="2371" y="241673"/>
                    <a:pt x="-2344" y="249817"/>
                    <a:pt x="1200" y="25657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sp>
          <p:nvSpPr>
            <p:cNvPr id="7" name="Freeform: Shape 6">
              <a:extLst>
                <a:ext uri="{FF2B5EF4-FFF2-40B4-BE49-F238E27FC236}">
                  <a16:creationId xmlns:a16="http://schemas.microsoft.com/office/drawing/2014/main" id="{D474E816-A4C7-6B38-2040-655C00FB6B9D}"/>
                </a:ext>
              </a:extLst>
            </p:cNvPr>
            <p:cNvSpPr/>
            <p:nvPr/>
          </p:nvSpPr>
          <p:spPr>
            <a:xfrm>
              <a:off x="7982475" y="2484729"/>
              <a:ext cx="1532454" cy="901755"/>
            </a:xfrm>
            <a:custGeom>
              <a:avLst/>
              <a:gdLst>
                <a:gd name="connsiteX0" fmla="*/ 1523952 w 1532454"/>
                <a:gd name="connsiteY0" fmla="*/ 342171 h 901755"/>
                <a:gd name="connsiteX1" fmla="*/ 966149 w 1532454"/>
                <a:gd name="connsiteY1" fmla="*/ 2166 h 901755"/>
                <a:gd name="connsiteX2" fmla="*/ 942736 w 1532454"/>
                <a:gd name="connsiteY2" fmla="*/ 15597 h 901755"/>
                <a:gd name="connsiteX3" fmla="*/ 945022 w 1532454"/>
                <a:gd name="connsiteY3" fmla="*/ 221651 h 901755"/>
                <a:gd name="connsiteX4" fmla="*/ 35785 w 1532454"/>
                <a:gd name="connsiteY4" fmla="*/ 257684 h 901755"/>
                <a:gd name="connsiteX5" fmla="*/ 17287 w 1532454"/>
                <a:gd name="connsiteY5" fmla="*/ 257722 h 901755"/>
                <a:gd name="connsiteX6" fmla="*/ 2714 w 1532454"/>
                <a:gd name="connsiteY6" fmla="*/ 283116 h 901755"/>
                <a:gd name="connsiteX7" fmla="*/ 149551 w 1532454"/>
                <a:gd name="connsiteY7" fmla="*/ 557836 h 901755"/>
                <a:gd name="connsiteX8" fmla="*/ 79171 w 1532454"/>
                <a:gd name="connsiteY8" fmla="*/ 880133 h 901755"/>
                <a:gd name="connsiteX9" fmla="*/ 100050 w 1532454"/>
                <a:gd name="connsiteY9" fmla="*/ 901012 h 901755"/>
                <a:gd name="connsiteX10" fmla="*/ 999086 w 1532454"/>
                <a:gd name="connsiteY10" fmla="*/ 615167 h 901755"/>
                <a:gd name="connsiteX11" fmla="*/ 1022937 w 1532454"/>
                <a:gd name="connsiteY11" fmla="*/ 788150 h 901755"/>
                <a:gd name="connsiteX12" fmla="*/ 1036786 w 1532454"/>
                <a:gd name="connsiteY12" fmla="*/ 826555 h 901755"/>
                <a:gd name="connsiteX13" fmla="*/ 1064085 w 1532454"/>
                <a:gd name="connsiteY13" fmla="*/ 830070 h 901755"/>
                <a:gd name="connsiteX14" fmla="*/ 1281245 w 1532454"/>
                <a:gd name="connsiteY14" fmla="*/ 613690 h 901755"/>
                <a:gd name="connsiteX15" fmla="*/ 1527466 w 1532454"/>
                <a:gd name="connsiteY15" fmla="*/ 369441 h 901755"/>
                <a:gd name="connsiteX16" fmla="*/ 1523952 w 1532454"/>
                <a:gd name="connsiteY16" fmla="*/ 342171 h 901755"/>
                <a:gd name="connsiteX17" fmla="*/ 1383791 w 1532454"/>
                <a:gd name="connsiteY17" fmla="*/ 462471 h 901755"/>
                <a:gd name="connsiteX18" fmla="*/ 1058332 w 1532454"/>
                <a:gd name="connsiteY18" fmla="*/ 786588 h 901755"/>
                <a:gd name="connsiteX19" fmla="*/ 1029623 w 1532454"/>
                <a:gd name="connsiteY19" fmla="*/ 586858 h 901755"/>
                <a:gd name="connsiteX20" fmla="*/ 1008240 w 1532454"/>
                <a:gd name="connsiteY20" fmla="*/ 574724 h 901755"/>
                <a:gd name="connsiteX21" fmla="*/ 121681 w 1532454"/>
                <a:gd name="connsiteY21" fmla="*/ 857959 h 901755"/>
                <a:gd name="connsiteX22" fmla="*/ 182908 w 1532454"/>
                <a:gd name="connsiteY22" fmla="*/ 560407 h 901755"/>
                <a:gd name="connsiteX23" fmla="*/ 175707 w 1532454"/>
                <a:gd name="connsiteY23" fmla="*/ 534052 h 901755"/>
                <a:gd name="connsiteX24" fmla="*/ 49767 w 1532454"/>
                <a:gd name="connsiteY24" fmla="*/ 291279 h 901755"/>
                <a:gd name="connsiteX25" fmla="*/ 948556 w 1532454"/>
                <a:gd name="connsiteY25" fmla="*/ 254645 h 901755"/>
                <a:gd name="connsiteX26" fmla="*/ 957414 w 1532454"/>
                <a:gd name="connsiteY26" fmla="*/ 254303 h 901755"/>
                <a:gd name="connsiteX27" fmla="*/ 969901 w 1532454"/>
                <a:gd name="connsiteY27" fmla="*/ 226509 h 901755"/>
                <a:gd name="connsiteX28" fmla="*/ 973340 w 1532454"/>
                <a:gd name="connsiteY28" fmla="*/ 44019 h 901755"/>
                <a:gd name="connsiteX29" fmla="*/ 1487080 w 1532454"/>
                <a:gd name="connsiteY29" fmla="*/ 360497 h 901755"/>
                <a:gd name="connsiteX30" fmla="*/ 1383791 w 1532454"/>
                <a:gd name="connsiteY30" fmla="*/ 462471 h 9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2454" h="901755">
                  <a:moveTo>
                    <a:pt x="1523952" y="342171"/>
                  </a:moveTo>
                  <a:cubicBezTo>
                    <a:pt x="1337081" y="230376"/>
                    <a:pt x="1150657" y="117828"/>
                    <a:pt x="966149" y="2166"/>
                  </a:cubicBezTo>
                  <a:cubicBezTo>
                    <a:pt x="956119" y="-4073"/>
                    <a:pt x="942622" y="4014"/>
                    <a:pt x="942736" y="15597"/>
                  </a:cubicBezTo>
                  <a:cubicBezTo>
                    <a:pt x="943431" y="84291"/>
                    <a:pt x="945041" y="152947"/>
                    <a:pt x="945022" y="221651"/>
                  </a:cubicBezTo>
                  <a:cubicBezTo>
                    <a:pt x="642022" y="235024"/>
                    <a:pt x="339127" y="254217"/>
                    <a:pt x="35785" y="257684"/>
                  </a:cubicBezTo>
                  <a:cubicBezTo>
                    <a:pt x="29622" y="257712"/>
                    <a:pt x="23459" y="257732"/>
                    <a:pt x="17287" y="257722"/>
                  </a:cubicBezTo>
                  <a:cubicBezTo>
                    <a:pt x="5581" y="257712"/>
                    <a:pt x="-5201" y="272514"/>
                    <a:pt x="2714" y="283116"/>
                  </a:cubicBezTo>
                  <a:cubicBezTo>
                    <a:pt x="63788" y="367421"/>
                    <a:pt x="107498" y="463033"/>
                    <a:pt x="149551" y="557836"/>
                  </a:cubicBezTo>
                  <a:cubicBezTo>
                    <a:pt x="133778" y="666649"/>
                    <a:pt x="113166" y="775453"/>
                    <a:pt x="79171" y="880133"/>
                  </a:cubicBezTo>
                  <a:cubicBezTo>
                    <a:pt x="75142" y="892125"/>
                    <a:pt x="88077" y="905012"/>
                    <a:pt x="100050" y="901012"/>
                  </a:cubicBezTo>
                  <a:cubicBezTo>
                    <a:pt x="397830" y="799514"/>
                    <a:pt x="705611" y="729476"/>
                    <a:pt x="999086" y="615167"/>
                  </a:cubicBezTo>
                  <a:cubicBezTo>
                    <a:pt x="1006744" y="672812"/>
                    <a:pt x="1010202" y="731286"/>
                    <a:pt x="1022937" y="788150"/>
                  </a:cubicBezTo>
                  <a:cubicBezTo>
                    <a:pt x="1025927" y="801104"/>
                    <a:pt x="1029433" y="815296"/>
                    <a:pt x="1036786" y="826555"/>
                  </a:cubicBezTo>
                  <a:cubicBezTo>
                    <a:pt x="1042834" y="835813"/>
                    <a:pt x="1055874" y="838337"/>
                    <a:pt x="1064085" y="830070"/>
                  </a:cubicBezTo>
                  <a:cubicBezTo>
                    <a:pt x="1136075" y="757546"/>
                    <a:pt x="1208665" y="685623"/>
                    <a:pt x="1281245" y="613690"/>
                  </a:cubicBezTo>
                  <a:cubicBezTo>
                    <a:pt x="1363360" y="532309"/>
                    <a:pt x="1445361" y="450822"/>
                    <a:pt x="1527466" y="369441"/>
                  </a:cubicBezTo>
                  <a:cubicBezTo>
                    <a:pt x="1535477" y="361506"/>
                    <a:pt x="1533505" y="347876"/>
                    <a:pt x="1523952" y="342171"/>
                  </a:cubicBezTo>
                  <a:close/>
                  <a:moveTo>
                    <a:pt x="1383791" y="462471"/>
                  </a:moveTo>
                  <a:cubicBezTo>
                    <a:pt x="1274911" y="570113"/>
                    <a:pt x="1166440" y="678175"/>
                    <a:pt x="1058332" y="786588"/>
                  </a:cubicBezTo>
                  <a:cubicBezTo>
                    <a:pt x="1042444" y="721542"/>
                    <a:pt x="1040815" y="653171"/>
                    <a:pt x="1029623" y="586858"/>
                  </a:cubicBezTo>
                  <a:cubicBezTo>
                    <a:pt x="1028013" y="578200"/>
                    <a:pt x="1016498" y="571599"/>
                    <a:pt x="1008240" y="574724"/>
                  </a:cubicBezTo>
                  <a:cubicBezTo>
                    <a:pt x="719203" y="689033"/>
                    <a:pt x="415613" y="758327"/>
                    <a:pt x="121681" y="857959"/>
                  </a:cubicBezTo>
                  <a:cubicBezTo>
                    <a:pt x="149618" y="760528"/>
                    <a:pt x="167906" y="660553"/>
                    <a:pt x="182908" y="560407"/>
                  </a:cubicBezTo>
                  <a:cubicBezTo>
                    <a:pt x="184279" y="550540"/>
                    <a:pt x="179536" y="542910"/>
                    <a:pt x="175707" y="534052"/>
                  </a:cubicBezTo>
                  <a:cubicBezTo>
                    <a:pt x="138855" y="450708"/>
                    <a:pt x="100183" y="367479"/>
                    <a:pt x="49767" y="291279"/>
                  </a:cubicBezTo>
                  <a:cubicBezTo>
                    <a:pt x="349605" y="286335"/>
                    <a:pt x="649023" y="267961"/>
                    <a:pt x="948556" y="254645"/>
                  </a:cubicBezTo>
                  <a:cubicBezTo>
                    <a:pt x="951509" y="254531"/>
                    <a:pt x="954461" y="254417"/>
                    <a:pt x="957414" y="254303"/>
                  </a:cubicBezTo>
                  <a:cubicBezTo>
                    <a:pt x="973026" y="253741"/>
                    <a:pt x="977217" y="235748"/>
                    <a:pt x="969901" y="226509"/>
                  </a:cubicBezTo>
                  <a:cubicBezTo>
                    <a:pt x="970616" y="165663"/>
                    <a:pt x="972245" y="104855"/>
                    <a:pt x="973340" y="44019"/>
                  </a:cubicBezTo>
                  <a:cubicBezTo>
                    <a:pt x="1142475" y="152871"/>
                    <a:pt x="1315125" y="256188"/>
                    <a:pt x="1487080" y="360497"/>
                  </a:cubicBezTo>
                  <a:cubicBezTo>
                    <a:pt x="1452638" y="394482"/>
                    <a:pt x="1418215" y="428467"/>
                    <a:pt x="1383791" y="46247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n w="0"/>
                <a:effectLst>
                  <a:outerShdw blurRad="38100" dist="19050" dir="2700000" algn="tl" rotWithShape="0">
                    <a:schemeClr val="dk1">
                      <a:alpha val="40000"/>
                    </a:schemeClr>
                  </a:outerShdw>
                </a:effectLst>
              </a:endParaRPr>
            </a:p>
          </p:txBody>
        </p:sp>
      </p:grpSp>
      <p:graphicFrame>
        <p:nvGraphicFramePr>
          <p:cNvPr id="8" name="Table 40">
            <a:extLst>
              <a:ext uri="{FF2B5EF4-FFF2-40B4-BE49-F238E27FC236}">
                <a16:creationId xmlns:a16="http://schemas.microsoft.com/office/drawing/2014/main" id="{971CA539-1E6B-C042-0AE7-EE9D54F13934}"/>
              </a:ext>
            </a:extLst>
          </p:cNvPr>
          <p:cNvGraphicFramePr>
            <a:graphicFrameLocks noGrp="1"/>
          </p:cNvGraphicFramePr>
          <p:nvPr>
            <p:extLst>
              <p:ext uri="{D42A27DB-BD31-4B8C-83A1-F6EECF244321}">
                <p14:modId xmlns:p14="http://schemas.microsoft.com/office/powerpoint/2010/main" val="2695200775"/>
              </p:ext>
            </p:extLst>
          </p:nvPr>
        </p:nvGraphicFramePr>
        <p:xfrm>
          <a:off x="1452278" y="4031121"/>
          <a:ext cx="3154202" cy="1388624"/>
        </p:xfrm>
        <a:graphic>
          <a:graphicData uri="http://schemas.openxmlformats.org/drawingml/2006/table">
            <a:tbl>
              <a:tblPr firstRow="1" bandRow="1">
                <a:tableStyleId>{5940675A-B579-460E-94D1-54222C63F5DA}</a:tableStyleId>
              </a:tblPr>
              <a:tblGrid>
                <a:gridCol w="907338">
                  <a:extLst>
                    <a:ext uri="{9D8B030D-6E8A-4147-A177-3AD203B41FA5}">
                      <a16:colId xmlns:a16="http://schemas.microsoft.com/office/drawing/2014/main" val="758749764"/>
                    </a:ext>
                  </a:extLst>
                </a:gridCol>
                <a:gridCol w="959939">
                  <a:extLst>
                    <a:ext uri="{9D8B030D-6E8A-4147-A177-3AD203B41FA5}">
                      <a16:colId xmlns:a16="http://schemas.microsoft.com/office/drawing/2014/main" val="2982557684"/>
                    </a:ext>
                  </a:extLst>
                </a:gridCol>
                <a:gridCol w="1286925">
                  <a:extLst>
                    <a:ext uri="{9D8B030D-6E8A-4147-A177-3AD203B41FA5}">
                      <a16:colId xmlns:a16="http://schemas.microsoft.com/office/drawing/2014/main" val="621498235"/>
                    </a:ext>
                  </a:extLst>
                </a:gridCol>
              </a:tblGrid>
              <a:tr h="200646">
                <a:tc>
                  <a:txBody>
                    <a:bodyPr/>
                    <a:lstStyle/>
                    <a:p>
                      <a:pPr algn="ctr"/>
                      <a:endParaRPr lang="en-US" sz="1400" dirty="0"/>
                    </a:p>
                  </a:txBody>
                  <a:tcPr/>
                </a:tc>
                <a:tc>
                  <a:txBody>
                    <a:bodyPr/>
                    <a:lstStyle/>
                    <a:p>
                      <a:pPr algn="ctr"/>
                      <a:r>
                        <a:rPr lang="en-US" sz="1400" b="1" dirty="0"/>
                        <a:t>Object</a:t>
                      </a:r>
                    </a:p>
                  </a:txBody>
                  <a:tcPr anchor="ctr"/>
                </a:tc>
                <a:tc>
                  <a:txBody>
                    <a:bodyPr/>
                    <a:lstStyle/>
                    <a:p>
                      <a:r>
                        <a:rPr lang="en-US" sz="1800" b="0" i="0" u="none" strike="noStrike" kern="1200" baseline="0" dirty="0">
                          <a:solidFill>
                            <a:schemeClr val="tx1"/>
                          </a:solidFill>
                          <a:latin typeface="+mn-lt"/>
                          <a:ea typeface="+mn-ea"/>
                          <a:cs typeface="+mn-cs"/>
                        </a:rPr>
                        <a:t> </a:t>
                      </a:r>
                      <a:r>
                        <a:rPr lang="en-US" sz="1400" b="1" i="0" u="none" strike="noStrike" kern="1200" baseline="0" dirty="0">
                          <a:solidFill>
                            <a:schemeClr val="tx1"/>
                          </a:solidFill>
                          <a:latin typeface="+mn-lt"/>
                          <a:ea typeface="+mn-ea"/>
                          <a:cs typeface="+mn-cs"/>
                        </a:rPr>
                        <a:t>Precipitant</a:t>
                      </a:r>
                      <a:r>
                        <a:rPr lang="en-US" sz="1800" b="1" i="0" u="none" strike="noStrike" kern="1200" baseline="0" dirty="0">
                          <a:solidFill>
                            <a:schemeClr val="tx1"/>
                          </a:solidFill>
                          <a:latin typeface="+mn-lt"/>
                          <a:ea typeface="+mn-ea"/>
                          <a:cs typeface="+mn-cs"/>
                        </a:rPr>
                        <a:t> </a:t>
                      </a:r>
                      <a:endParaRPr lang="en-US" sz="1800" b="0" i="0" u="none" strike="noStrike" kern="1200" baseline="0" dirty="0">
                        <a:solidFill>
                          <a:schemeClr val="tx1"/>
                        </a:solidFill>
                        <a:latin typeface="+mn-lt"/>
                        <a:ea typeface="+mn-ea"/>
                        <a:cs typeface="+mn-cs"/>
                      </a:endParaRPr>
                    </a:p>
                  </a:txBody>
                  <a:tcPr/>
                </a:tc>
                <a:extLst>
                  <a:ext uri="{0D108BD9-81ED-4DB2-BD59-A6C34878D82A}">
                    <a16:rowId xmlns:a16="http://schemas.microsoft.com/office/drawing/2014/main" val="3253631333"/>
                  </a:ext>
                </a:extLst>
              </a:tr>
              <a:tr h="2489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Recall</a:t>
                      </a:r>
                    </a:p>
                  </a:txBody>
                  <a:tcPr/>
                </a:tc>
                <a:tc>
                  <a:txBody>
                    <a:bodyPr/>
                    <a:lstStyle/>
                    <a:p>
                      <a:pPr algn="ctr"/>
                      <a:r>
                        <a:rPr lang="en-US" sz="1400" dirty="0"/>
                        <a:t>93.7%</a:t>
                      </a:r>
                    </a:p>
                  </a:txBody>
                  <a:tcPr/>
                </a:tc>
                <a:tc>
                  <a:txBody>
                    <a:bodyPr/>
                    <a:lstStyle/>
                    <a:p>
                      <a:pPr algn="ctr"/>
                      <a:r>
                        <a:rPr lang="en-US" sz="1400" dirty="0"/>
                        <a:t>94.6%</a:t>
                      </a:r>
                    </a:p>
                  </a:txBody>
                  <a:tcPr/>
                </a:tc>
                <a:extLst>
                  <a:ext uri="{0D108BD9-81ED-4DB2-BD59-A6C34878D82A}">
                    <a16:rowId xmlns:a16="http://schemas.microsoft.com/office/drawing/2014/main" val="1176113258"/>
                  </a:ext>
                </a:extLst>
              </a:tr>
              <a:tr h="316773">
                <a:tc>
                  <a:txBody>
                    <a:bodyPr/>
                    <a:lstStyle/>
                    <a:p>
                      <a:pPr algn="ctr"/>
                      <a:r>
                        <a:rPr lang="en-US" sz="1400" b="1" dirty="0"/>
                        <a:t>Precision</a:t>
                      </a:r>
                    </a:p>
                  </a:txBody>
                  <a:tcPr/>
                </a:tc>
                <a:tc>
                  <a:txBody>
                    <a:bodyPr/>
                    <a:lstStyle/>
                    <a:p>
                      <a:pPr algn="ctr"/>
                      <a:r>
                        <a:rPr lang="en-US" sz="1400" dirty="0"/>
                        <a:t>100%</a:t>
                      </a:r>
                    </a:p>
                  </a:txBody>
                  <a:tcPr/>
                </a:tc>
                <a:tc>
                  <a:txBody>
                    <a:bodyPr/>
                    <a:lstStyle/>
                    <a:p>
                      <a:pPr algn="ctr"/>
                      <a:r>
                        <a:rPr lang="en-US" sz="1400" dirty="0"/>
                        <a:t>100%</a:t>
                      </a:r>
                    </a:p>
                  </a:txBody>
                  <a:tcPr/>
                </a:tc>
                <a:extLst>
                  <a:ext uri="{0D108BD9-81ED-4DB2-BD59-A6C34878D82A}">
                    <a16:rowId xmlns:a16="http://schemas.microsoft.com/office/drawing/2014/main" val="2107948415"/>
                  </a:ext>
                </a:extLst>
              </a:tr>
              <a:tr h="401291">
                <a:tc>
                  <a:txBody>
                    <a:bodyPr/>
                    <a:lstStyle/>
                    <a:p>
                      <a:pPr algn="ctr"/>
                      <a:r>
                        <a:rPr lang="en-US" sz="1400" b="1" dirty="0"/>
                        <a:t>F-score</a:t>
                      </a:r>
                    </a:p>
                  </a:txBody>
                  <a:tcPr/>
                </a:tc>
                <a:tc>
                  <a:txBody>
                    <a:bodyPr/>
                    <a:lstStyle/>
                    <a:p>
                      <a:pPr algn="ctr"/>
                      <a:r>
                        <a:rPr lang="en-US" sz="1400" dirty="0"/>
                        <a:t>96.8%</a:t>
                      </a:r>
                    </a:p>
                  </a:txBody>
                  <a:tcPr/>
                </a:tc>
                <a:tc>
                  <a:txBody>
                    <a:bodyPr/>
                    <a:lstStyle/>
                    <a:p>
                      <a:pPr algn="ctr"/>
                      <a:r>
                        <a:rPr lang="en-US" sz="1400" dirty="0"/>
                        <a:t>97.2%</a:t>
                      </a:r>
                    </a:p>
                  </a:txBody>
                  <a:tcPr/>
                </a:tc>
                <a:extLst>
                  <a:ext uri="{0D108BD9-81ED-4DB2-BD59-A6C34878D82A}">
                    <a16:rowId xmlns:a16="http://schemas.microsoft.com/office/drawing/2014/main" val="332528701"/>
                  </a:ext>
                </a:extLst>
              </a:tr>
            </a:tbl>
          </a:graphicData>
        </a:graphic>
      </p:graphicFrame>
      <p:sp>
        <p:nvSpPr>
          <p:cNvPr id="40" name="TextBox 39">
            <a:extLst>
              <a:ext uri="{FF2B5EF4-FFF2-40B4-BE49-F238E27FC236}">
                <a16:creationId xmlns:a16="http://schemas.microsoft.com/office/drawing/2014/main" id="{418962F9-0ED5-31A2-EE25-5D3BEA71C50F}"/>
              </a:ext>
            </a:extLst>
          </p:cNvPr>
          <p:cNvSpPr txBox="1"/>
          <p:nvPr/>
        </p:nvSpPr>
        <p:spPr>
          <a:xfrm>
            <a:off x="1452278" y="5449097"/>
            <a:ext cx="3154202" cy="646331"/>
          </a:xfrm>
          <a:prstGeom prst="rect">
            <a:avLst/>
          </a:prstGeom>
          <a:noFill/>
        </p:spPr>
        <p:txBody>
          <a:bodyPr wrap="square">
            <a:spAutoFit/>
          </a:bodyPr>
          <a:lstStyle/>
          <a:p>
            <a:pPr marR="0" algn="ctr"/>
            <a:r>
              <a:rPr lang="en-US" dirty="0">
                <a:solidFill>
                  <a:srgbClr val="000000"/>
                </a:solidFill>
                <a:latin typeface="Arial" panose="020B0604020202020204" pitchFamily="34" charset="0"/>
              </a:rPr>
              <a:t>Performance of the named entity recognition step </a:t>
            </a:r>
          </a:p>
        </p:txBody>
      </p:sp>
      <p:sp>
        <p:nvSpPr>
          <p:cNvPr id="41" name="TextBox 40">
            <a:extLst>
              <a:ext uri="{FF2B5EF4-FFF2-40B4-BE49-F238E27FC236}">
                <a16:creationId xmlns:a16="http://schemas.microsoft.com/office/drawing/2014/main" id="{83B923A7-54B3-084B-54F4-BC263548F961}"/>
              </a:ext>
            </a:extLst>
          </p:cNvPr>
          <p:cNvSpPr txBox="1"/>
          <p:nvPr/>
        </p:nvSpPr>
        <p:spPr>
          <a:xfrm>
            <a:off x="1402264" y="2703469"/>
            <a:ext cx="3154202"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Performance of the sentence classification step. </a:t>
            </a:r>
            <a:endParaRPr lang="en-US" sz="2800" dirty="0"/>
          </a:p>
        </p:txBody>
      </p:sp>
      <p:pic>
        <p:nvPicPr>
          <p:cNvPr id="42" name="Picture 41">
            <a:extLst>
              <a:ext uri="{FF2B5EF4-FFF2-40B4-BE49-F238E27FC236}">
                <a16:creationId xmlns:a16="http://schemas.microsoft.com/office/drawing/2014/main" id="{956D1EF9-45B6-FB7B-DA82-25749C861593}"/>
              </a:ext>
            </a:extLst>
          </p:cNvPr>
          <p:cNvPicPr>
            <a:picLocks noChangeAspect="1"/>
          </p:cNvPicPr>
          <p:nvPr/>
        </p:nvPicPr>
        <p:blipFill>
          <a:blip r:embed="rId3"/>
          <a:stretch>
            <a:fillRect/>
          </a:stretch>
        </p:blipFill>
        <p:spPr>
          <a:xfrm>
            <a:off x="8128045" y="2099488"/>
            <a:ext cx="3154202" cy="3975033"/>
          </a:xfrm>
          <a:prstGeom prst="rect">
            <a:avLst/>
          </a:prstGeom>
        </p:spPr>
      </p:pic>
      <p:sp>
        <p:nvSpPr>
          <p:cNvPr id="43" name="TextBox 42">
            <a:extLst>
              <a:ext uri="{FF2B5EF4-FFF2-40B4-BE49-F238E27FC236}">
                <a16:creationId xmlns:a16="http://schemas.microsoft.com/office/drawing/2014/main" id="{57E4C554-C308-EA35-B09E-530DD3851C03}"/>
              </a:ext>
            </a:extLst>
          </p:cNvPr>
          <p:cNvSpPr txBox="1"/>
          <p:nvPr/>
        </p:nvSpPr>
        <p:spPr>
          <a:xfrm>
            <a:off x="7069208" y="1435046"/>
            <a:ext cx="4791337" cy="646331"/>
          </a:xfrm>
          <a:prstGeom prst="rect">
            <a:avLst/>
          </a:prstGeom>
          <a:noFill/>
        </p:spPr>
        <p:txBody>
          <a:bodyPr wrap="square">
            <a:spAutoFit/>
          </a:bodyPr>
          <a:lstStyle/>
          <a:p>
            <a:pPr algn="ctr"/>
            <a:r>
              <a:rPr lang="en-US" sz="1800" b="0" i="0" u="none" strike="noStrike" baseline="0" dirty="0">
                <a:latin typeface="TimesNewRomanPSMT"/>
              </a:rPr>
              <a:t>From a list of 28 drugs from the Comprehensive in vitro Proarrhythmia Assay (CiPA) Initiative.</a:t>
            </a:r>
            <a:endParaRPr lang="en-US" dirty="0"/>
          </a:p>
        </p:txBody>
      </p:sp>
      <p:sp>
        <p:nvSpPr>
          <p:cNvPr id="44" name="TextBox 43">
            <a:extLst>
              <a:ext uri="{FF2B5EF4-FFF2-40B4-BE49-F238E27FC236}">
                <a16:creationId xmlns:a16="http://schemas.microsoft.com/office/drawing/2014/main" id="{64817156-B4B7-8E3F-9DA8-51126A35A907}"/>
              </a:ext>
            </a:extLst>
          </p:cNvPr>
          <p:cNvSpPr txBox="1"/>
          <p:nvPr/>
        </p:nvSpPr>
        <p:spPr>
          <a:xfrm>
            <a:off x="7699343" y="1034900"/>
            <a:ext cx="3634740" cy="523220"/>
          </a:xfrm>
          <a:prstGeom prst="rect">
            <a:avLst/>
          </a:prstGeom>
          <a:noFill/>
        </p:spPr>
        <p:txBody>
          <a:bodyPr wrap="square">
            <a:spAutoFit/>
          </a:bodyPr>
          <a:lstStyle/>
          <a:p>
            <a:pPr algn="ctr"/>
            <a:r>
              <a:rPr lang="en-US" sz="2800" b="1" i="0" u="none" strike="noStrike" baseline="0" dirty="0">
                <a:latin typeface="TimesNewRomanPSMT"/>
              </a:rPr>
              <a:t>Real world problem</a:t>
            </a:r>
            <a:endParaRPr lang="en-US" sz="2800" b="1" dirty="0"/>
          </a:p>
        </p:txBody>
      </p:sp>
      <p:sp>
        <p:nvSpPr>
          <p:cNvPr id="45" name="TextBox 44">
            <a:extLst>
              <a:ext uri="{FF2B5EF4-FFF2-40B4-BE49-F238E27FC236}">
                <a16:creationId xmlns:a16="http://schemas.microsoft.com/office/drawing/2014/main" id="{288D5499-22A0-D8E8-F424-FBED65C5BF79}"/>
              </a:ext>
            </a:extLst>
          </p:cNvPr>
          <p:cNvSpPr txBox="1"/>
          <p:nvPr/>
        </p:nvSpPr>
        <p:spPr>
          <a:xfrm>
            <a:off x="890389" y="3370114"/>
            <a:ext cx="4454371" cy="646331"/>
          </a:xfrm>
          <a:prstGeom prst="rect">
            <a:avLst/>
          </a:prstGeom>
          <a:noFill/>
        </p:spPr>
        <p:txBody>
          <a:bodyPr wrap="square">
            <a:spAutoFit/>
          </a:bodyPr>
          <a:lstStyle/>
          <a:p>
            <a:pPr marR="0" algn="ctr"/>
            <a:r>
              <a:rPr lang="en-US" b="1" dirty="0">
                <a:solidFill>
                  <a:srgbClr val="000000"/>
                </a:solidFill>
                <a:latin typeface="Arial" panose="020B0604020202020204" pitchFamily="34" charset="0"/>
              </a:rPr>
              <a:t>2</a:t>
            </a:r>
            <a:r>
              <a:rPr lang="en-US" b="1" baseline="30000" dirty="0">
                <a:solidFill>
                  <a:srgbClr val="000000"/>
                </a:solidFill>
                <a:latin typeface="Arial" panose="020B0604020202020204" pitchFamily="34" charset="0"/>
              </a:rPr>
              <a:t>nd</a:t>
            </a:r>
            <a:r>
              <a:rPr lang="en-US" b="1" dirty="0">
                <a:solidFill>
                  <a:srgbClr val="000000"/>
                </a:solidFill>
                <a:latin typeface="Arial" panose="020B0604020202020204" pitchFamily="34" charset="0"/>
              </a:rPr>
              <a:t> task: Identifying Object and Precipitant drugs in PK DDI sentences </a:t>
            </a:r>
          </a:p>
        </p:txBody>
      </p:sp>
      <p:sp>
        <p:nvSpPr>
          <p:cNvPr id="46" name="TextBox 45">
            <a:extLst>
              <a:ext uri="{FF2B5EF4-FFF2-40B4-BE49-F238E27FC236}">
                <a16:creationId xmlns:a16="http://schemas.microsoft.com/office/drawing/2014/main" id="{1588BB49-CA04-5B4B-6839-EEDE3B147C74}"/>
              </a:ext>
            </a:extLst>
          </p:cNvPr>
          <p:cNvSpPr txBox="1"/>
          <p:nvPr/>
        </p:nvSpPr>
        <p:spPr>
          <a:xfrm>
            <a:off x="1718103" y="1142738"/>
            <a:ext cx="2400128" cy="646331"/>
          </a:xfrm>
          <a:prstGeom prst="rect">
            <a:avLst/>
          </a:prstGeom>
          <a:noFill/>
        </p:spPr>
        <p:txBody>
          <a:bodyPr wrap="square">
            <a:spAutoFit/>
          </a:bodyPr>
          <a:lstStyle/>
          <a:p>
            <a:pPr algn="ct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1</a:t>
            </a:r>
            <a:r>
              <a:rPr lang="en-US" sz="1800" b="1" i="0" u="none" strike="noStrike" baseline="30000" dirty="0">
                <a:solidFill>
                  <a:srgbClr val="000000"/>
                </a:solidFill>
                <a:latin typeface="Arial" panose="020B0604020202020204" pitchFamily="34" charset="0"/>
              </a:rPr>
              <a:t>st</a:t>
            </a:r>
            <a:r>
              <a:rPr lang="en-US" sz="1800" b="1" i="0" u="none" strike="noStrike" baseline="0" dirty="0">
                <a:solidFill>
                  <a:srgbClr val="000000"/>
                </a:solidFill>
                <a:latin typeface="Arial" panose="020B0604020202020204" pitchFamily="34" charset="0"/>
              </a:rPr>
              <a:t> task: PK-DDI Identification </a:t>
            </a:r>
            <a:r>
              <a:rPr lang="en-US" b="1" dirty="0">
                <a:solidFill>
                  <a:srgbClr val="000000"/>
                </a:solidFill>
                <a:latin typeface="Arial" panose="020B0604020202020204" pitchFamily="34" charset="0"/>
              </a:rPr>
              <a:t>T</a:t>
            </a:r>
            <a:r>
              <a:rPr lang="en-US" sz="1800" b="1" i="0" u="none" strike="noStrike" baseline="0" dirty="0">
                <a:solidFill>
                  <a:srgbClr val="000000"/>
                </a:solidFill>
                <a:latin typeface="Arial" panose="020B0604020202020204" pitchFamily="34" charset="0"/>
              </a:rPr>
              <a:t>ask</a:t>
            </a:r>
            <a:endParaRPr lang="en-US" sz="2800" dirty="0"/>
          </a:p>
        </p:txBody>
      </p:sp>
    </p:spTree>
    <p:extLst>
      <p:ext uri="{BB962C8B-B14F-4D97-AF65-F5344CB8AC3E}">
        <p14:creationId xmlns:p14="http://schemas.microsoft.com/office/powerpoint/2010/main" val="40454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Second study</a:t>
            </a:r>
          </a:p>
          <a:p>
            <a:r>
              <a:rPr lang="en-US" sz="2800" b="1" dirty="0"/>
              <a:t>	Using LLM to extract clin pharm information with few/zero</a:t>
            </a:r>
          </a:p>
        </p:txBody>
      </p:sp>
      <p:sp>
        <p:nvSpPr>
          <p:cNvPr id="9" name="TextBox 8">
            <a:extLst>
              <a:ext uri="{FF2B5EF4-FFF2-40B4-BE49-F238E27FC236}">
                <a16:creationId xmlns:a16="http://schemas.microsoft.com/office/drawing/2014/main" id="{EAE41297-8B5B-AFE1-09D9-0D010BD1C68F}"/>
              </a:ext>
            </a:extLst>
          </p:cNvPr>
          <p:cNvSpPr txBox="1"/>
          <p:nvPr/>
        </p:nvSpPr>
        <p:spPr>
          <a:xfrm>
            <a:off x="3136152" y="1688907"/>
            <a:ext cx="5919695" cy="1569660"/>
          </a:xfrm>
          <a:prstGeom prst="rect">
            <a:avLst/>
          </a:prstGeom>
          <a:noFill/>
        </p:spPr>
        <p:txBody>
          <a:bodyPr wrap="square">
            <a:spAutoFit/>
          </a:bodyPr>
          <a:lstStyle/>
          <a:p>
            <a:pPr algn="ctr"/>
            <a:r>
              <a:rPr lang="en-US" sz="2400" b="1" dirty="0"/>
              <a:t>Objective</a:t>
            </a:r>
            <a:r>
              <a:rPr lang="en-US" sz="2400" dirty="0"/>
              <a:t>: Fine-tuning a pre-trained model for a new task is impossible unless we acquire an </a:t>
            </a:r>
            <a:r>
              <a:rPr lang="en-US" sz="2400" b="1" dirty="0"/>
              <a:t>annotated dataset </a:t>
            </a:r>
            <a:r>
              <a:rPr lang="en-US" sz="2400" dirty="0"/>
              <a:t>containing positive and negative examples related to the specific task.</a:t>
            </a:r>
          </a:p>
        </p:txBody>
      </p:sp>
      <p:sp>
        <p:nvSpPr>
          <p:cNvPr id="10" name="TextBox 9">
            <a:extLst>
              <a:ext uri="{FF2B5EF4-FFF2-40B4-BE49-F238E27FC236}">
                <a16:creationId xmlns:a16="http://schemas.microsoft.com/office/drawing/2014/main" id="{7825E502-C465-0F01-EB91-C5DFC5FEC811}"/>
              </a:ext>
            </a:extLst>
          </p:cNvPr>
          <p:cNvSpPr txBox="1"/>
          <p:nvPr/>
        </p:nvSpPr>
        <p:spPr>
          <a:xfrm>
            <a:off x="1672879" y="3956032"/>
            <a:ext cx="9203634" cy="1286661"/>
          </a:xfrm>
          <a:prstGeom prst="rect">
            <a:avLst/>
          </a:prstGeom>
        </p:spPr>
        <p:txBody>
          <a:bodyPr vert="horz" lIns="91440" tIns="45720" rIns="91440" bIns="45720" rtlCol="0">
            <a:noAutofit/>
          </a:bodyPr>
          <a:lstStyle/>
          <a:p>
            <a:r>
              <a:rPr lang="en-US" sz="1600" b="1" dirty="0"/>
              <a:t>Goal: </a:t>
            </a:r>
          </a:p>
          <a:p>
            <a:pPr marL="285750" indent="-285750">
              <a:buFont typeface="Arial" panose="020B0604020202020204" pitchFamily="34" charset="0"/>
              <a:buChar char="•"/>
            </a:pPr>
            <a:r>
              <a:rPr lang="en-US" sz="1600" b="1" dirty="0"/>
              <a:t>Extract critical biomedical data, </a:t>
            </a:r>
            <a:r>
              <a:rPr lang="en-US" sz="1600" dirty="0"/>
              <a:t>such as pharmacokinetic drug-drug interactions, precipitant -object drug, and intrinsic factors and so on, from literature using locally hosted </a:t>
            </a:r>
            <a:r>
              <a:rPr lang="en-US" sz="1600" b="1" dirty="0"/>
              <a:t>Large Language Models </a:t>
            </a:r>
            <a:r>
              <a:rPr lang="en-US" sz="1600" dirty="0"/>
              <a:t>(LLMs). </a:t>
            </a:r>
          </a:p>
          <a:p>
            <a:pPr marL="285750" indent="-285750">
              <a:buFont typeface="Arial" panose="020B0604020202020204" pitchFamily="34" charset="0"/>
              <a:buChar char="•"/>
            </a:pPr>
            <a:endParaRPr lang="en-US" sz="1600" dirty="0"/>
          </a:p>
          <a:p>
            <a:endParaRPr lang="en-US" sz="1600" dirty="0"/>
          </a:p>
          <a:p>
            <a:endParaRPr lang="en-US" sz="1600" dirty="0"/>
          </a:p>
        </p:txBody>
      </p:sp>
      <p:sp>
        <p:nvSpPr>
          <p:cNvPr id="4" name="TextBox 3">
            <a:extLst>
              <a:ext uri="{FF2B5EF4-FFF2-40B4-BE49-F238E27FC236}">
                <a16:creationId xmlns:a16="http://schemas.microsoft.com/office/drawing/2014/main" id="{AC0D4F60-36FE-4E3C-9D29-7C6ADB13A0A2}"/>
              </a:ext>
            </a:extLst>
          </p:cNvPr>
          <p:cNvSpPr txBox="1"/>
          <p:nvPr/>
        </p:nvSpPr>
        <p:spPr>
          <a:xfrm>
            <a:off x="1672879" y="5006976"/>
            <a:ext cx="907854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t>Ensure data privacy to Implement secure </a:t>
            </a:r>
            <a:r>
              <a:rPr lang="en-US" sz="1800" dirty="0"/>
              <a:t>locally hosted Large Language Models.</a:t>
            </a:r>
          </a:p>
        </p:txBody>
      </p:sp>
    </p:spTree>
    <p:extLst>
      <p:ext uri="{BB962C8B-B14F-4D97-AF65-F5344CB8AC3E}">
        <p14:creationId xmlns:p14="http://schemas.microsoft.com/office/powerpoint/2010/main" val="46059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10403FE-AD3C-B6BB-DF1E-BA83BAC279ED}"/>
              </a:ext>
            </a:extLst>
          </p:cNvPr>
          <p:cNvSpPr txBox="1">
            <a:spLocks/>
          </p:cNvSpPr>
          <p:nvPr/>
        </p:nvSpPr>
        <p:spPr>
          <a:xfrm>
            <a:off x="491787" y="65423"/>
            <a:ext cx="10823913" cy="92602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r>
              <a:rPr lang="en-US" sz="2800" b="1" dirty="0"/>
              <a:t>2.  In-context learning</a:t>
            </a:r>
          </a:p>
          <a:p>
            <a:r>
              <a:rPr lang="en-US" sz="2800" b="1" dirty="0"/>
              <a:t>	</a:t>
            </a:r>
            <a:r>
              <a:rPr lang="en-US" sz="2800" b="1" dirty="0">
                <a:solidFill>
                  <a:srgbClr val="FF0000"/>
                </a:solidFill>
              </a:rPr>
              <a:t>Few</a:t>
            </a:r>
            <a:r>
              <a:rPr lang="en-US" sz="2800" b="1" dirty="0"/>
              <a:t>/Zero shot training</a:t>
            </a:r>
          </a:p>
        </p:txBody>
      </p:sp>
      <p:sp>
        <p:nvSpPr>
          <p:cNvPr id="2" name="TextBox 1">
            <a:extLst>
              <a:ext uri="{FF2B5EF4-FFF2-40B4-BE49-F238E27FC236}">
                <a16:creationId xmlns:a16="http://schemas.microsoft.com/office/drawing/2014/main" id="{933ED5B1-B89A-6F86-F50E-11716CC98EB0}"/>
              </a:ext>
            </a:extLst>
          </p:cNvPr>
          <p:cNvSpPr txBox="1"/>
          <p:nvPr/>
        </p:nvSpPr>
        <p:spPr>
          <a:xfrm>
            <a:off x="555454" y="5203781"/>
            <a:ext cx="6094878" cy="923330"/>
          </a:xfrm>
          <a:prstGeom prst="rect">
            <a:avLst/>
          </a:prstGeom>
          <a:noFill/>
        </p:spPr>
        <p:txBody>
          <a:bodyPr wrap="square">
            <a:spAutoFit/>
          </a:bodyPr>
          <a:lstStyle/>
          <a:p>
            <a:pPr algn="ctr"/>
            <a:r>
              <a:rPr lang="en-US" b="0" i="0" u="sng" dirty="0">
                <a:effectLst/>
                <a:latin typeface="Poppins" panose="020B0502040204020203" pitchFamily="2" charset="0"/>
                <a:hlinkClick r:id="rId3"/>
              </a:rPr>
              <a:t>Few-shot learning</a:t>
            </a:r>
            <a:r>
              <a:rPr lang="en-US" b="0" i="0" dirty="0">
                <a:solidFill>
                  <a:srgbClr val="333333"/>
                </a:solidFill>
                <a:effectLst/>
                <a:latin typeface="Poppins" panose="020B0502040204020203" pitchFamily="2" charset="0"/>
              </a:rPr>
              <a:t> (FSL)</a:t>
            </a:r>
            <a:r>
              <a:rPr lang="en-US" b="0" i="0" dirty="0">
                <a:solidFill>
                  <a:srgbClr val="111827"/>
                </a:solidFill>
                <a:effectLst/>
                <a:latin typeface="Charter"/>
              </a:rPr>
              <a:t> </a:t>
            </a:r>
            <a:r>
              <a:rPr lang="en-US" dirty="0">
                <a:solidFill>
                  <a:srgbClr val="333333"/>
                </a:solidFill>
                <a:latin typeface="Poppins" panose="020B0502040204020203" pitchFamily="2" charset="0"/>
              </a:rPr>
              <a:t>practice of feeding a machine learning model with a very small amount of training data to guide its predictions</a:t>
            </a:r>
            <a:endParaRPr lang="en-US" dirty="0"/>
          </a:p>
        </p:txBody>
      </p:sp>
      <p:sp>
        <p:nvSpPr>
          <p:cNvPr id="9" name="Text Placeholder 2">
            <a:extLst>
              <a:ext uri="{FF2B5EF4-FFF2-40B4-BE49-F238E27FC236}">
                <a16:creationId xmlns:a16="http://schemas.microsoft.com/office/drawing/2014/main" id="{38537CD6-F3A9-E618-ADE3-35E9FE0CF149}"/>
              </a:ext>
            </a:extLst>
          </p:cNvPr>
          <p:cNvSpPr txBox="1">
            <a:spLocks/>
          </p:cNvSpPr>
          <p:nvPr/>
        </p:nvSpPr>
        <p:spPr>
          <a:xfrm>
            <a:off x="718247" y="1764251"/>
            <a:ext cx="3135014" cy="1080802"/>
          </a:xfrm>
          <a:prstGeom prst="rect">
            <a:avLst/>
          </a:prstGeom>
          <a:ln w="12700">
            <a:solidFill>
              <a:schemeClr val="dk1"/>
            </a:solidFill>
            <a:prstDash val="sysDot"/>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a:latin typeface="Times New Roman" panose="02020603050405020304" pitchFamily="18" charset="0"/>
                <a:cs typeface="Times New Roman" panose="02020603050405020304" pitchFamily="18" charset="0"/>
              </a:rPr>
              <a:t>Example 1: PK DDI sentence</a:t>
            </a:r>
            <a:br>
              <a:rPr lang="en-US" sz="1400" b="1">
                <a:latin typeface="Times New Roman" panose="02020603050405020304" pitchFamily="18" charset="0"/>
                <a:cs typeface="Times New Roman" panose="02020603050405020304" pitchFamily="18" charset="0"/>
              </a:rPr>
            </a:br>
            <a:r>
              <a:rPr lang="en-US" sz="1400" b="1">
                <a:latin typeface="Times New Roman" panose="02020603050405020304" pitchFamily="18" charset="0"/>
                <a:cs typeface="Times New Roman" panose="02020603050405020304" pitchFamily="18" charset="0"/>
              </a:rPr>
              <a:t>Example 2: PK DDI sentence </a:t>
            </a:r>
          </a:p>
          <a:p>
            <a:pPr marL="0" indent="0">
              <a:buFont typeface="Arial"/>
              <a:buNone/>
            </a:pPr>
            <a:r>
              <a:rPr lang="en-US" sz="1400" b="1">
                <a:latin typeface="Times New Roman" panose="02020603050405020304" pitchFamily="18" charset="0"/>
                <a:cs typeface="Times New Roman" panose="02020603050405020304" pitchFamily="18" charset="0"/>
              </a:rPr>
              <a:t>Example 3: Non-PK DDI sentence</a:t>
            </a:r>
            <a:br>
              <a:rPr lang="en-US" sz="1400" b="1">
                <a:latin typeface="Times New Roman" panose="02020603050405020304" pitchFamily="18" charset="0"/>
                <a:cs typeface="Times New Roman" panose="02020603050405020304" pitchFamily="18" charset="0"/>
              </a:rPr>
            </a:br>
            <a:r>
              <a:rPr lang="en-US" sz="1400" b="1">
                <a:latin typeface="Times New Roman" panose="02020603050405020304" pitchFamily="18" charset="0"/>
                <a:cs typeface="Times New Roman" panose="02020603050405020304" pitchFamily="18" charset="0"/>
              </a:rPr>
              <a:t>Example 4: Non-PK DDI sentence</a:t>
            </a:r>
            <a:endParaRPr lang="en-US" sz="1400" b="1"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7598F8C9-B858-8568-7DDD-6E82CEF6585E}"/>
              </a:ext>
            </a:extLst>
          </p:cNvPr>
          <p:cNvSpPr txBox="1">
            <a:spLocks/>
          </p:cNvSpPr>
          <p:nvPr/>
        </p:nvSpPr>
        <p:spPr>
          <a:xfrm>
            <a:off x="718246" y="3154691"/>
            <a:ext cx="3135015" cy="581980"/>
          </a:xfrm>
          <a:prstGeom prst="rect">
            <a:avLst/>
          </a:prstGeom>
          <a:ln w="12700">
            <a:solidFill>
              <a:schemeClr val="dk1"/>
            </a:solid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Prompt + (sentences set)</a:t>
            </a:r>
          </a:p>
        </p:txBody>
      </p:sp>
      <p:sp>
        <p:nvSpPr>
          <p:cNvPr id="22" name="TextBox 21">
            <a:extLst>
              <a:ext uri="{FF2B5EF4-FFF2-40B4-BE49-F238E27FC236}">
                <a16:creationId xmlns:a16="http://schemas.microsoft.com/office/drawing/2014/main" id="{993BC626-4A0B-7C74-070E-4B60DA30522B}"/>
              </a:ext>
            </a:extLst>
          </p:cNvPr>
          <p:cNvSpPr txBox="1"/>
          <p:nvPr/>
        </p:nvSpPr>
        <p:spPr>
          <a:xfrm>
            <a:off x="1230341" y="1394919"/>
            <a:ext cx="2270558"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Few Shot Learning</a:t>
            </a:r>
            <a:endParaRPr lang="en-US" dirty="0">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4F064DFD-F1E3-CC4E-07E6-18DEC3FA6A2F}"/>
              </a:ext>
            </a:extLst>
          </p:cNvPr>
          <p:cNvSpPr/>
          <p:nvPr/>
        </p:nvSpPr>
        <p:spPr>
          <a:xfrm>
            <a:off x="5264149" y="969821"/>
            <a:ext cx="5515611" cy="2312279"/>
          </a:xfrm>
          <a:prstGeom prst="roundRect">
            <a:avLst/>
          </a:prstGeom>
          <a:noFill/>
          <a:ln w="127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A226253-AF68-06CC-B6D4-AC2A6B970910}"/>
              </a:ext>
            </a:extLst>
          </p:cNvPr>
          <p:cNvSpPr/>
          <p:nvPr/>
        </p:nvSpPr>
        <p:spPr>
          <a:xfrm>
            <a:off x="10081345" y="1062122"/>
            <a:ext cx="416374" cy="20263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5EC7743-A48C-3EBA-B4F1-B022768FC903}"/>
              </a:ext>
            </a:extLst>
          </p:cNvPr>
          <p:cNvSpPr/>
          <p:nvPr/>
        </p:nvSpPr>
        <p:spPr>
          <a:xfrm>
            <a:off x="10124271" y="1603972"/>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ECC460C-5B6D-A11F-8381-ABF2D8A04AD9}"/>
              </a:ext>
            </a:extLst>
          </p:cNvPr>
          <p:cNvSpPr/>
          <p:nvPr/>
        </p:nvSpPr>
        <p:spPr>
          <a:xfrm>
            <a:off x="10272558" y="2496180"/>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6402B5-2847-07F9-97DA-B53645BE5BBA}"/>
              </a:ext>
            </a:extLst>
          </p:cNvPr>
          <p:cNvSpPr/>
          <p:nvPr/>
        </p:nvSpPr>
        <p:spPr>
          <a:xfrm>
            <a:off x="10272557" y="2351546"/>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CCF1DF-EA54-1124-CEE6-D23A745C1697}"/>
              </a:ext>
            </a:extLst>
          </p:cNvPr>
          <p:cNvSpPr/>
          <p:nvPr/>
        </p:nvSpPr>
        <p:spPr>
          <a:xfrm>
            <a:off x="10265253" y="2206913"/>
            <a:ext cx="52593" cy="5259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BC8336-DEA2-B55E-1783-FF25DC17216C}"/>
              </a:ext>
            </a:extLst>
          </p:cNvPr>
          <p:cNvSpPr/>
          <p:nvPr/>
        </p:nvSpPr>
        <p:spPr>
          <a:xfrm>
            <a:off x="10116962" y="2707840"/>
            <a:ext cx="349170" cy="349170"/>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D880CE-E0D6-417C-A0AC-B388DAD59895}"/>
              </a:ext>
            </a:extLst>
          </p:cNvPr>
          <p:cNvSpPr/>
          <p:nvPr/>
        </p:nvSpPr>
        <p:spPr>
          <a:xfrm>
            <a:off x="10115607" y="1136466"/>
            <a:ext cx="349170" cy="349170"/>
          </a:xfrm>
          <a:prstGeom prst="ellipse">
            <a:avLst/>
          </a:prstGeom>
          <a:solidFill>
            <a:srgbClr val="C00000"/>
          </a:solidFill>
          <a:ln>
            <a:solidFill>
              <a:srgbClr val="5800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C6D1E526-88A2-7911-72A7-A7BB22E8418E}"/>
              </a:ext>
            </a:extLst>
          </p:cNvPr>
          <p:cNvGrpSpPr/>
          <p:nvPr/>
        </p:nvGrpSpPr>
        <p:grpSpPr>
          <a:xfrm>
            <a:off x="4536460" y="3326542"/>
            <a:ext cx="7801589" cy="2499897"/>
            <a:chOff x="2842237" y="3006266"/>
            <a:chExt cx="4782013" cy="1532321"/>
          </a:xfrm>
        </p:grpSpPr>
        <p:sp>
          <p:nvSpPr>
            <p:cNvPr id="42" name="Rectangle: Top Corners Snipped 41">
              <a:extLst>
                <a:ext uri="{FF2B5EF4-FFF2-40B4-BE49-F238E27FC236}">
                  <a16:creationId xmlns:a16="http://schemas.microsoft.com/office/drawing/2014/main" id="{809FEFB6-C530-ABFE-80E3-3A23880D8895}"/>
                </a:ext>
              </a:extLst>
            </p:cNvPr>
            <p:cNvSpPr/>
            <p:nvPr/>
          </p:nvSpPr>
          <p:spPr>
            <a:xfrm rot="5400000">
              <a:off x="4378540" y="3500360"/>
              <a:ext cx="565534" cy="835175"/>
            </a:xfrm>
            <a:prstGeom prst="snip2SameRect">
              <a:avLst>
                <a:gd name="adj1" fmla="val 32331"/>
                <a:gd name="adj2" fmla="val 0"/>
              </a:avLst>
            </a:prstGeom>
            <a:solidFill>
              <a:schemeClr val="accent4">
                <a:alpha val="50000"/>
              </a:schemeClr>
            </a:solidFill>
            <a:ln w="15875">
              <a:solidFill>
                <a:schemeClr val="accent1">
                  <a:shade val="50000"/>
                </a:schemeClr>
              </a:solidFill>
            </a:ln>
            <a:scene3d>
              <a:camera prst="orthographicFront"/>
              <a:lightRig rig="threePt" dir="t"/>
            </a:scene3d>
            <a:sp3d>
              <a:bevelT w="165100" prst="coolSlant"/>
            </a:sp3d>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2000" dirty="0">
                  <a:solidFill>
                    <a:schemeClr val="tx1"/>
                  </a:solidFill>
                </a:rPr>
                <a:t>Model</a:t>
              </a:r>
              <a:br>
                <a:rPr lang="en-US" sz="2000" dirty="0">
                  <a:solidFill>
                    <a:schemeClr val="tx1"/>
                  </a:solidFill>
                </a:rPr>
              </a:br>
              <a:r>
                <a:rPr lang="en-US" sz="2000" dirty="0">
                  <a:solidFill>
                    <a:schemeClr val="tx1"/>
                  </a:solidFill>
                </a:rPr>
                <a:t>Inference</a:t>
              </a:r>
            </a:p>
          </p:txBody>
        </p:sp>
        <p:sp>
          <p:nvSpPr>
            <p:cNvPr id="43" name="Rectangle 42">
              <a:extLst>
                <a:ext uri="{FF2B5EF4-FFF2-40B4-BE49-F238E27FC236}">
                  <a16:creationId xmlns:a16="http://schemas.microsoft.com/office/drawing/2014/main" id="{E6CF49C4-6283-14A7-1E1F-D2E760CBE5F3}"/>
                </a:ext>
              </a:extLst>
            </p:cNvPr>
            <p:cNvSpPr/>
            <p:nvPr/>
          </p:nvSpPr>
          <p:spPr>
            <a:xfrm>
              <a:off x="2843479" y="3253740"/>
              <a:ext cx="1127886" cy="299641"/>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Pre-processing</a:t>
              </a:r>
            </a:p>
          </p:txBody>
        </p:sp>
        <p:sp>
          <p:nvSpPr>
            <p:cNvPr id="44" name="Rectangle 43">
              <a:extLst>
                <a:ext uri="{FF2B5EF4-FFF2-40B4-BE49-F238E27FC236}">
                  <a16:creationId xmlns:a16="http://schemas.microsoft.com/office/drawing/2014/main" id="{BB7C46A1-394B-9899-FF6B-B9A50077BB1D}"/>
                </a:ext>
              </a:extLst>
            </p:cNvPr>
            <p:cNvSpPr/>
            <p:nvPr/>
          </p:nvSpPr>
          <p:spPr>
            <a:xfrm>
              <a:off x="2842237" y="3783962"/>
              <a:ext cx="1127886"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Tokenization</a:t>
              </a:r>
            </a:p>
          </p:txBody>
        </p:sp>
        <p:cxnSp>
          <p:nvCxnSpPr>
            <p:cNvPr id="45" name="Straight Arrow Connector 44">
              <a:extLst>
                <a:ext uri="{FF2B5EF4-FFF2-40B4-BE49-F238E27FC236}">
                  <a16:creationId xmlns:a16="http://schemas.microsoft.com/office/drawing/2014/main" id="{06564178-04D6-9FB5-29B9-B0A74580C566}"/>
                </a:ext>
              </a:extLst>
            </p:cNvPr>
            <p:cNvCxnSpPr>
              <a:cxnSpLocks/>
              <a:stCxn id="43" idx="2"/>
              <a:endCxn id="44" idx="0"/>
            </p:cNvCxnSpPr>
            <p:nvPr/>
          </p:nvCxnSpPr>
          <p:spPr>
            <a:xfrm flipH="1">
              <a:off x="3406180" y="3553381"/>
              <a:ext cx="1242" cy="23058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30924B25-EE45-9760-BC61-32846D61CE98}"/>
                </a:ext>
              </a:extLst>
            </p:cNvPr>
            <p:cNvCxnSpPr>
              <a:cxnSpLocks/>
              <a:stCxn id="44" idx="3"/>
              <a:endCxn id="42" idx="1"/>
            </p:cNvCxnSpPr>
            <p:nvPr/>
          </p:nvCxnSpPr>
          <p:spPr>
            <a:xfrm flipV="1">
              <a:off x="3970123" y="3917948"/>
              <a:ext cx="273597" cy="318"/>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9D7ACDF8-3471-B526-AAEA-122AAAAC3EC2}"/>
                </a:ext>
              </a:extLst>
            </p:cNvPr>
            <p:cNvSpPr/>
            <p:nvPr/>
          </p:nvSpPr>
          <p:spPr>
            <a:xfrm>
              <a:off x="5303927" y="3783253"/>
              <a:ext cx="1159281" cy="268608"/>
            </a:xfrm>
            <a:prstGeom prst="rect">
              <a:avLst/>
            </a:prstGeom>
            <a:scene3d>
              <a:camera prst="orthographicFront"/>
              <a:lightRig rig="threePt" dir="t"/>
            </a:scene3d>
            <a:sp3d>
              <a:bevelT/>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Post-Processing</a:t>
              </a:r>
            </a:p>
          </p:txBody>
        </p:sp>
        <p:cxnSp>
          <p:nvCxnSpPr>
            <p:cNvPr id="48" name="Straight Arrow Connector 47">
              <a:extLst>
                <a:ext uri="{FF2B5EF4-FFF2-40B4-BE49-F238E27FC236}">
                  <a16:creationId xmlns:a16="http://schemas.microsoft.com/office/drawing/2014/main" id="{D9623910-777D-7154-8C26-D79C194A99BB}"/>
                </a:ext>
              </a:extLst>
            </p:cNvPr>
            <p:cNvCxnSpPr>
              <a:cxnSpLocks/>
              <a:stCxn id="42" idx="3"/>
              <a:endCxn id="47" idx="1"/>
            </p:cNvCxnSpPr>
            <p:nvPr/>
          </p:nvCxnSpPr>
          <p:spPr>
            <a:xfrm flipV="1">
              <a:off x="5078895" y="3917557"/>
              <a:ext cx="225032" cy="391"/>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9D716804-1C20-36BE-2CBC-2F6B0F8B38EF}"/>
                </a:ext>
              </a:extLst>
            </p:cNvPr>
            <p:cNvCxnSpPr>
              <a:cxnSpLocks/>
              <a:stCxn id="47" idx="3"/>
              <a:endCxn id="50" idx="1"/>
            </p:cNvCxnSpPr>
            <p:nvPr/>
          </p:nvCxnSpPr>
          <p:spPr>
            <a:xfrm>
              <a:off x="6463208" y="3917557"/>
              <a:ext cx="266282"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4CC4D52C-51EF-0616-4498-124715F2D13D}"/>
                </a:ext>
              </a:extLst>
            </p:cNvPr>
            <p:cNvSpPr/>
            <p:nvPr/>
          </p:nvSpPr>
          <p:spPr>
            <a:xfrm>
              <a:off x="6729490" y="3296527"/>
              <a:ext cx="255218" cy="12420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DBFCEB2-EBE5-CC69-D12E-345494FC6138}"/>
                </a:ext>
              </a:extLst>
            </p:cNvPr>
            <p:cNvSpPr/>
            <p:nvPr/>
          </p:nvSpPr>
          <p:spPr>
            <a:xfrm>
              <a:off x="6755802" y="362857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0C1275E-268E-C311-10E3-04C5E92A1F70}"/>
                </a:ext>
              </a:extLst>
            </p:cNvPr>
            <p:cNvSpPr/>
            <p:nvPr/>
          </p:nvSpPr>
          <p:spPr>
            <a:xfrm>
              <a:off x="6846695" y="4175461"/>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8592B900-6357-69F5-A7D5-1F31CB4BF025}"/>
                </a:ext>
              </a:extLst>
            </p:cNvPr>
            <p:cNvSpPr/>
            <p:nvPr/>
          </p:nvSpPr>
          <p:spPr>
            <a:xfrm>
              <a:off x="6846694" y="4086807"/>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5F2BD20-328B-80A5-B52C-5E165EBF5680}"/>
                </a:ext>
              </a:extLst>
            </p:cNvPr>
            <p:cNvSpPr/>
            <p:nvPr/>
          </p:nvSpPr>
          <p:spPr>
            <a:xfrm>
              <a:off x="6842217" y="3998154"/>
              <a:ext cx="32237" cy="32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E96EAD9-8772-EE1D-158F-CD29DA56B4DF}"/>
                </a:ext>
              </a:extLst>
            </p:cNvPr>
            <p:cNvSpPr/>
            <p:nvPr/>
          </p:nvSpPr>
          <p:spPr>
            <a:xfrm>
              <a:off x="6751322" y="4305199"/>
              <a:ext cx="214025" cy="214025"/>
            </a:xfrm>
            <a:prstGeom prst="ellipse">
              <a:avLst/>
            </a:prstGeom>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83B7799-6769-4803-D6FA-9593E5D2AD3B}"/>
                </a:ext>
              </a:extLst>
            </p:cNvPr>
            <p:cNvSpPr/>
            <p:nvPr/>
          </p:nvSpPr>
          <p:spPr>
            <a:xfrm>
              <a:off x="6750491" y="3342019"/>
              <a:ext cx="214025" cy="214025"/>
            </a:xfrm>
            <a:prstGeom prst="ellipse">
              <a:avLst/>
            </a:prstGeom>
            <a:solidFill>
              <a:srgbClr val="FFC600"/>
            </a:solidFill>
            <a:ln>
              <a:solidFill>
                <a:srgbClr val="745B00"/>
              </a:solidFill>
            </a:ln>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7" name="Text Placeholder 2">
              <a:extLst>
                <a:ext uri="{FF2B5EF4-FFF2-40B4-BE49-F238E27FC236}">
                  <a16:creationId xmlns:a16="http://schemas.microsoft.com/office/drawing/2014/main" id="{E2DA756E-2C75-04C7-3276-878C9C2258C0}"/>
                </a:ext>
              </a:extLst>
            </p:cNvPr>
            <p:cNvSpPr txBox="1">
              <a:spLocks/>
            </p:cNvSpPr>
            <p:nvPr/>
          </p:nvSpPr>
          <p:spPr>
            <a:xfrm>
              <a:off x="6060183" y="3006266"/>
              <a:ext cx="1564067" cy="316390"/>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Query set Prediction</a:t>
              </a:r>
            </a:p>
          </p:txBody>
        </p:sp>
      </p:grpSp>
      <p:cxnSp>
        <p:nvCxnSpPr>
          <p:cNvPr id="58" name="Connector: Elbow 57">
            <a:extLst>
              <a:ext uri="{FF2B5EF4-FFF2-40B4-BE49-F238E27FC236}">
                <a16:creationId xmlns:a16="http://schemas.microsoft.com/office/drawing/2014/main" id="{827C7F9E-95C3-B8E6-5733-FED895CA04BA}"/>
              </a:ext>
            </a:extLst>
          </p:cNvPr>
          <p:cNvCxnSpPr>
            <a:cxnSpLocks/>
            <a:stCxn id="33" idx="2"/>
            <a:endCxn id="42" idx="2"/>
          </p:cNvCxnSpPr>
          <p:nvPr/>
        </p:nvCxnSpPr>
        <p:spPr>
          <a:xfrm rot="5400000">
            <a:off x="7227823" y="3558450"/>
            <a:ext cx="1070482" cy="517783"/>
          </a:xfrm>
          <a:prstGeom prst="bentConnector3">
            <a:avLst>
              <a:gd name="adj1" fmla="val 50000"/>
            </a:avLst>
          </a:prstGeom>
          <a:ln w="25400">
            <a:tailEnd type="triangle"/>
          </a:ln>
        </p:spPr>
        <p:style>
          <a:lnRef idx="3">
            <a:schemeClr val="dk1"/>
          </a:lnRef>
          <a:fillRef idx="0">
            <a:schemeClr val="dk1"/>
          </a:fillRef>
          <a:effectRef idx="2">
            <a:schemeClr val="dk1"/>
          </a:effectRef>
          <a:fontRef idx="minor">
            <a:schemeClr val="tx1"/>
          </a:fontRef>
        </p:style>
      </p:cxnSp>
      <p:cxnSp>
        <p:nvCxnSpPr>
          <p:cNvPr id="59" name="Connector: Elbow 58">
            <a:extLst>
              <a:ext uri="{FF2B5EF4-FFF2-40B4-BE49-F238E27FC236}">
                <a16:creationId xmlns:a16="http://schemas.microsoft.com/office/drawing/2014/main" id="{38C88783-1208-27F5-B18A-CED742AFD466}"/>
              </a:ext>
            </a:extLst>
          </p:cNvPr>
          <p:cNvCxnSpPr>
            <a:cxnSpLocks/>
            <a:stCxn id="43" idx="0"/>
            <a:endCxn id="10" idx="3"/>
          </p:cNvCxnSpPr>
          <p:nvPr/>
        </p:nvCxnSpPr>
        <p:spPr>
          <a:xfrm rot="16200000" flipV="1">
            <a:off x="4513595" y="2785348"/>
            <a:ext cx="284601" cy="1605267"/>
          </a:xfrm>
          <a:prstGeom prst="bentConnector2">
            <a:avLst/>
          </a:prstGeom>
          <a:ln w="25400">
            <a:solidFill>
              <a:schemeClr val="accent2">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sp>
        <p:nvSpPr>
          <p:cNvPr id="60" name="Text Placeholder 2">
            <a:extLst>
              <a:ext uri="{FF2B5EF4-FFF2-40B4-BE49-F238E27FC236}">
                <a16:creationId xmlns:a16="http://schemas.microsoft.com/office/drawing/2014/main" id="{979BE7FA-A32C-20B7-E650-F907B04103B6}"/>
              </a:ext>
            </a:extLst>
          </p:cNvPr>
          <p:cNvSpPr txBox="1">
            <a:spLocks/>
          </p:cNvSpPr>
          <p:nvPr/>
        </p:nvSpPr>
        <p:spPr>
          <a:xfrm>
            <a:off x="718246" y="2875669"/>
            <a:ext cx="3135015" cy="243943"/>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600" b="1" dirty="0">
                <a:latin typeface="Times New Roman" panose="02020603050405020304" pitchFamily="18" charset="0"/>
                <a:cs typeface="Times New Roman" panose="02020603050405020304" pitchFamily="18" charset="0"/>
              </a:rPr>
              <a:t>+</a:t>
            </a:r>
          </a:p>
        </p:txBody>
      </p:sp>
      <p:sp>
        <p:nvSpPr>
          <p:cNvPr id="61" name="Text Placeholder 2">
            <a:extLst>
              <a:ext uri="{FF2B5EF4-FFF2-40B4-BE49-F238E27FC236}">
                <a16:creationId xmlns:a16="http://schemas.microsoft.com/office/drawing/2014/main" id="{11A9B885-B1CF-2927-4A02-E9322A381611}"/>
              </a:ext>
            </a:extLst>
          </p:cNvPr>
          <p:cNvSpPr txBox="1">
            <a:spLocks/>
          </p:cNvSpPr>
          <p:nvPr/>
        </p:nvSpPr>
        <p:spPr>
          <a:xfrm>
            <a:off x="4187395" y="3188718"/>
            <a:ext cx="963183" cy="275647"/>
          </a:xfrm>
          <a:prstGeom prst="rect">
            <a:avLst/>
          </a:prstGeom>
          <a:ln w="12700">
            <a:noFill/>
            <a:prstDash val="sysDot"/>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1400" b="1" dirty="0">
                <a:latin typeface="Times New Roman" panose="02020603050405020304" pitchFamily="18" charset="0"/>
                <a:cs typeface="Times New Roman" panose="02020603050405020304" pitchFamily="18" charset="0"/>
              </a:rPr>
              <a:t>FSL input</a:t>
            </a:r>
          </a:p>
        </p:txBody>
      </p:sp>
      <p:pic>
        <p:nvPicPr>
          <p:cNvPr id="62" name="Graphic 61" descr="Database outline">
            <a:extLst>
              <a:ext uri="{FF2B5EF4-FFF2-40B4-BE49-F238E27FC236}">
                <a16:creationId xmlns:a16="http://schemas.microsoft.com/office/drawing/2014/main" id="{B9A13CCB-7664-8456-211F-55B6C6FF10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6561" y="1687829"/>
            <a:ext cx="1133782" cy="1133782"/>
          </a:xfrm>
          <a:prstGeom prst="rect">
            <a:avLst/>
          </a:prstGeom>
        </p:spPr>
      </p:pic>
      <p:pic>
        <p:nvPicPr>
          <p:cNvPr id="63" name="Graphic 62" descr="Database with solid fill">
            <a:extLst>
              <a:ext uri="{FF2B5EF4-FFF2-40B4-BE49-F238E27FC236}">
                <a16:creationId xmlns:a16="http://schemas.microsoft.com/office/drawing/2014/main" id="{205744D4-4C62-ACC3-A470-35471753B8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5136" y="1819874"/>
            <a:ext cx="1010544" cy="1010544"/>
          </a:xfrm>
          <a:prstGeom prst="rect">
            <a:avLst/>
          </a:prstGeom>
        </p:spPr>
      </p:pic>
      <p:sp>
        <p:nvSpPr>
          <p:cNvPr id="64" name="TextBox 63">
            <a:extLst>
              <a:ext uri="{FF2B5EF4-FFF2-40B4-BE49-F238E27FC236}">
                <a16:creationId xmlns:a16="http://schemas.microsoft.com/office/drawing/2014/main" id="{0F1B060A-B55F-32F7-B8CD-7703E95AC3FD}"/>
              </a:ext>
            </a:extLst>
          </p:cNvPr>
          <p:cNvSpPr txBox="1"/>
          <p:nvPr/>
        </p:nvSpPr>
        <p:spPr>
          <a:xfrm>
            <a:off x="5377824" y="1407587"/>
            <a:ext cx="1698244" cy="307777"/>
          </a:xfrm>
          <a:prstGeom prst="rect">
            <a:avLst/>
          </a:prstGeom>
          <a:noFill/>
        </p:spPr>
        <p:txBody>
          <a:bodyPr wrap="square">
            <a:spAutoFit/>
          </a:bodyPr>
          <a:lstStyle/>
          <a:p>
            <a:pPr algn="ctr"/>
            <a:r>
              <a:rPr lang="en-US" sz="1400" b="0" i="0" dirty="0">
                <a:solidFill>
                  <a:schemeClr val="tx1"/>
                </a:solidFill>
                <a:effectLst/>
                <a:latin typeface="Times New Roman" panose="02020603050405020304" pitchFamily="18" charset="0"/>
                <a:cs typeface="Times New Roman" panose="02020603050405020304" pitchFamily="18" charset="0"/>
              </a:rPr>
              <a:t>Large data collection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5" name="Oval 64">
            <a:extLst>
              <a:ext uri="{FF2B5EF4-FFF2-40B4-BE49-F238E27FC236}">
                <a16:creationId xmlns:a16="http://schemas.microsoft.com/office/drawing/2014/main" id="{DABC2209-FF17-8A97-C950-CF95C6C28DB2}"/>
              </a:ext>
            </a:extLst>
          </p:cNvPr>
          <p:cNvSpPr/>
          <p:nvPr/>
        </p:nvSpPr>
        <p:spPr>
          <a:xfrm>
            <a:off x="7737507"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2B3D724-7A93-3E51-0ABC-132EDBF01192}"/>
              </a:ext>
            </a:extLst>
          </p:cNvPr>
          <p:cNvSpPr/>
          <p:nvPr/>
        </p:nvSpPr>
        <p:spPr>
          <a:xfrm>
            <a:off x="8075976"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A3BB411-215B-09E9-B1BD-DA06670F76E5}"/>
              </a:ext>
            </a:extLst>
          </p:cNvPr>
          <p:cNvSpPr/>
          <p:nvPr/>
        </p:nvSpPr>
        <p:spPr>
          <a:xfrm>
            <a:off x="8417048"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7E29A3C-C0D2-42C7-1E36-91C3266C6E87}"/>
              </a:ext>
            </a:extLst>
          </p:cNvPr>
          <p:cNvSpPr/>
          <p:nvPr/>
        </p:nvSpPr>
        <p:spPr>
          <a:xfrm>
            <a:off x="7579596"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979DCF5-EF79-0694-487F-F74DFC4E8955}"/>
              </a:ext>
            </a:extLst>
          </p:cNvPr>
          <p:cNvSpPr/>
          <p:nvPr/>
        </p:nvSpPr>
        <p:spPr>
          <a:xfrm>
            <a:off x="7921124"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6065AE6-032F-3022-8E08-0D409636124B}"/>
              </a:ext>
            </a:extLst>
          </p:cNvPr>
          <p:cNvSpPr/>
          <p:nvPr/>
        </p:nvSpPr>
        <p:spPr>
          <a:xfrm>
            <a:off x="8262651" y="170283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CFD7C8D-CB01-17E3-4710-4BDDAC33D95F}"/>
              </a:ext>
            </a:extLst>
          </p:cNvPr>
          <p:cNvSpPr/>
          <p:nvPr/>
        </p:nvSpPr>
        <p:spPr>
          <a:xfrm>
            <a:off x="8604179" y="1700804"/>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F46A65-EBD0-5000-8BE2-9641D7DB5B86}"/>
              </a:ext>
            </a:extLst>
          </p:cNvPr>
          <p:cNvSpPr/>
          <p:nvPr/>
        </p:nvSpPr>
        <p:spPr>
          <a:xfrm>
            <a:off x="8947426" y="1699335"/>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1C69D1-4B27-E29C-7568-62B2756409D3}"/>
              </a:ext>
            </a:extLst>
          </p:cNvPr>
          <p:cNvSpPr/>
          <p:nvPr/>
        </p:nvSpPr>
        <p:spPr>
          <a:xfrm>
            <a:off x="8761945" y="1033141"/>
            <a:ext cx="280865" cy="280865"/>
          </a:xfrm>
          <a:prstGeom prst="ellipse">
            <a:avLst/>
          </a:prstGeom>
          <a:solidFill>
            <a:schemeClr val="accent4"/>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BEB14D8-753C-47A3-CCF8-B1F796BE3D55}"/>
              </a:ext>
            </a:extLst>
          </p:cNvPr>
          <p:cNvSpPr/>
          <p:nvPr/>
        </p:nvSpPr>
        <p:spPr>
          <a:xfrm>
            <a:off x="7579596"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7959611-F3E9-7C4E-D2E0-22859383B153}"/>
              </a:ext>
            </a:extLst>
          </p:cNvPr>
          <p:cNvSpPr/>
          <p:nvPr/>
        </p:nvSpPr>
        <p:spPr>
          <a:xfrm>
            <a:off x="7921124"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56D5FC5-B68B-C2BF-C806-2EF5DEB4F2F8}"/>
              </a:ext>
            </a:extLst>
          </p:cNvPr>
          <p:cNvSpPr/>
          <p:nvPr/>
        </p:nvSpPr>
        <p:spPr>
          <a:xfrm>
            <a:off x="8262651" y="240812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7B5BC07-A5AF-9DA0-5F78-68F8CB17CB96}"/>
              </a:ext>
            </a:extLst>
          </p:cNvPr>
          <p:cNvSpPr/>
          <p:nvPr/>
        </p:nvSpPr>
        <p:spPr>
          <a:xfrm>
            <a:off x="8604179" y="2406091"/>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AC7CD9B-8605-E1FB-33FA-0B17C5A52F0C}"/>
              </a:ext>
            </a:extLst>
          </p:cNvPr>
          <p:cNvSpPr/>
          <p:nvPr/>
        </p:nvSpPr>
        <p:spPr>
          <a:xfrm>
            <a:off x="8947426" y="2404623"/>
            <a:ext cx="280865" cy="280865"/>
          </a:xfrm>
          <a:prstGeom prst="ellipse">
            <a:avLst/>
          </a:prstGeom>
          <a:solidFill>
            <a:schemeClr val="accent1">
              <a:lumMod val="60000"/>
              <a:lumOff val="40000"/>
            </a:schemeClr>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C7269F2-461F-A167-5F7A-97CCBE76E744}"/>
              </a:ext>
            </a:extLst>
          </p:cNvPr>
          <p:cNvSpPr/>
          <p:nvPr/>
        </p:nvSpPr>
        <p:spPr>
          <a:xfrm>
            <a:off x="7911004" y="2958854"/>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9EA0E8-63EB-9C17-09A5-3B9CBF6B47B8}"/>
              </a:ext>
            </a:extLst>
          </p:cNvPr>
          <p:cNvSpPr/>
          <p:nvPr/>
        </p:nvSpPr>
        <p:spPr>
          <a:xfrm>
            <a:off x="8254250"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D0D4C5C-A4B1-F08B-F4FE-C4B5FAD084CC}"/>
              </a:ext>
            </a:extLst>
          </p:cNvPr>
          <p:cNvSpPr/>
          <p:nvPr/>
        </p:nvSpPr>
        <p:spPr>
          <a:xfrm>
            <a:off x="8593008" y="2957385"/>
            <a:ext cx="280865" cy="280865"/>
          </a:xfrm>
          <a:prstGeom prst="ellipse">
            <a:avLst/>
          </a:prstGeom>
          <a:solidFill>
            <a:srgbClr val="92D050"/>
          </a:solidFill>
          <a:scene3d>
            <a:camera prst="orthographicFront"/>
            <a:lightRig rig="threePt" dir="t"/>
          </a:scene3d>
          <a:sp3d>
            <a:bevelT/>
            <a:bevelB w="114300" prst="artDeco"/>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253C270F-B122-B290-AB12-078C7C4199BE}"/>
              </a:ext>
            </a:extLst>
          </p:cNvPr>
          <p:cNvCxnSpPr>
            <a:cxnSpLocks/>
            <a:stCxn id="65" idx="4"/>
            <a:endCxn id="68" idx="0"/>
          </p:cNvCxnSpPr>
          <p:nvPr/>
        </p:nvCxnSpPr>
        <p:spPr>
          <a:xfrm flipH="1">
            <a:off x="7720029" y="1314006"/>
            <a:ext cx="157911" cy="386798"/>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a:extLst>
              <a:ext uri="{FF2B5EF4-FFF2-40B4-BE49-F238E27FC236}">
                <a16:creationId xmlns:a16="http://schemas.microsoft.com/office/drawing/2014/main" id="{801F9AA2-8E09-4C04-33B8-44F921B7D8CD}"/>
              </a:ext>
            </a:extLst>
          </p:cNvPr>
          <p:cNvCxnSpPr>
            <a:cxnSpLocks/>
            <a:stCxn id="65" idx="4"/>
            <a:endCxn id="69" idx="0"/>
          </p:cNvCxnSpPr>
          <p:nvPr/>
        </p:nvCxnSpPr>
        <p:spPr>
          <a:xfrm>
            <a:off x="7877940" y="1314006"/>
            <a:ext cx="183617" cy="386798"/>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C86E453A-12FB-12C2-3484-A5F414C00207}"/>
              </a:ext>
            </a:extLst>
          </p:cNvPr>
          <p:cNvCxnSpPr>
            <a:cxnSpLocks/>
            <a:stCxn id="65" idx="4"/>
            <a:endCxn id="70" idx="0"/>
          </p:cNvCxnSpPr>
          <p:nvPr/>
        </p:nvCxnSpPr>
        <p:spPr>
          <a:xfrm>
            <a:off x="7877940" y="1314006"/>
            <a:ext cx="525144" cy="388827"/>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4A3CBBC8-B888-F74F-1841-DA8D589EB6BE}"/>
              </a:ext>
            </a:extLst>
          </p:cNvPr>
          <p:cNvCxnSpPr>
            <a:cxnSpLocks/>
            <a:stCxn id="65" idx="4"/>
            <a:endCxn id="71" idx="0"/>
          </p:cNvCxnSpPr>
          <p:nvPr/>
        </p:nvCxnSpPr>
        <p:spPr>
          <a:xfrm>
            <a:off x="7877940" y="1314006"/>
            <a:ext cx="866672" cy="386798"/>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a:extLst>
              <a:ext uri="{FF2B5EF4-FFF2-40B4-BE49-F238E27FC236}">
                <a16:creationId xmlns:a16="http://schemas.microsoft.com/office/drawing/2014/main" id="{2637FF78-8589-9A64-6491-4CBDD7F6048B}"/>
              </a:ext>
            </a:extLst>
          </p:cNvPr>
          <p:cNvCxnSpPr>
            <a:cxnSpLocks/>
            <a:stCxn id="65" idx="4"/>
            <a:endCxn id="72" idx="0"/>
          </p:cNvCxnSpPr>
          <p:nvPr/>
        </p:nvCxnSpPr>
        <p:spPr>
          <a:xfrm>
            <a:off x="7877940" y="1314006"/>
            <a:ext cx="1209919" cy="385329"/>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9235EF7D-B9AD-1027-D68B-5845F6601BB5}"/>
              </a:ext>
            </a:extLst>
          </p:cNvPr>
          <p:cNvCxnSpPr>
            <a:cxnSpLocks/>
            <a:stCxn id="66" idx="4"/>
            <a:endCxn id="68" idx="0"/>
          </p:cNvCxnSpPr>
          <p:nvPr/>
        </p:nvCxnSpPr>
        <p:spPr>
          <a:xfrm flipH="1">
            <a:off x="7720029" y="1314006"/>
            <a:ext cx="496380" cy="386798"/>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E6742912-E29E-80B3-8967-DDC6C821362F}"/>
              </a:ext>
            </a:extLst>
          </p:cNvPr>
          <p:cNvCxnSpPr>
            <a:cxnSpLocks/>
            <a:stCxn id="66" idx="4"/>
            <a:endCxn id="69" idx="0"/>
          </p:cNvCxnSpPr>
          <p:nvPr/>
        </p:nvCxnSpPr>
        <p:spPr>
          <a:xfrm flipH="1">
            <a:off x="8061557" y="1314006"/>
            <a:ext cx="154852" cy="38679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D1DDE949-D393-C097-B7AE-09EC198AEFD2}"/>
              </a:ext>
            </a:extLst>
          </p:cNvPr>
          <p:cNvCxnSpPr>
            <a:cxnSpLocks/>
            <a:stCxn id="66" idx="4"/>
            <a:endCxn id="70" idx="0"/>
          </p:cNvCxnSpPr>
          <p:nvPr/>
        </p:nvCxnSpPr>
        <p:spPr>
          <a:xfrm>
            <a:off x="8216409" y="1314006"/>
            <a:ext cx="186675" cy="388827"/>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A44E71AB-06D3-3C6E-C039-48384F432355}"/>
              </a:ext>
            </a:extLst>
          </p:cNvPr>
          <p:cNvCxnSpPr>
            <a:cxnSpLocks/>
            <a:stCxn id="66" idx="4"/>
            <a:endCxn id="71" idx="0"/>
          </p:cNvCxnSpPr>
          <p:nvPr/>
        </p:nvCxnSpPr>
        <p:spPr>
          <a:xfrm>
            <a:off x="8216409" y="1314006"/>
            <a:ext cx="528203" cy="38679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E1DC19DF-32B4-B69F-93D0-B8E0593513E2}"/>
              </a:ext>
            </a:extLst>
          </p:cNvPr>
          <p:cNvCxnSpPr>
            <a:cxnSpLocks/>
            <a:stCxn id="66" idx="4"/>
            <a:endCxn id="72" idx="0"/>
          </p:cNvCxnSpPr>
          <p:nvPr/>
        </p:nvCxnSpPr>
        <p:spPr>
          <a:xfrm>
            <a:off x="8216409" y="1314006"/>
            <a:ext cx="871450" cy="385329"/>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45123758-3643-8916-1806-512DFCFB89C0}"/>
              </a:ext>
            </a:extLst>
          </p:cNvPr>
          <p:cNvCxnSpPr>
            <a:cxnSpLocks/>
            <a:stCxn id="67" idx="4"/>
            <a:endCxn id="68" idx="0"/>
          </p:cNvCxnSpPr>
          <p:nvPr/>
        </p:nvCxnSpPr>
        <p:spPr>
          <a:xfrm flipH="1">
            <a:off x="7720029" y="1314006"/>
            <a:ext cx="837452" cy="386798"/>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6DE3B1E8-99FE-B50F-1005-9C9ED8ECDCF2}"/>
              </a:ext>
            </a:extLst>
          </p:cNvPr>
          <p:cNvCxnSpPr>
            <a:cxnSpLocks/>
            <a:stCxn id="67" idx="4"/>
            <a:endCxn id="69" idx="0"/>
          </p:cNvCxnSpPr>
          <p:nvPr/>
        </p:nvCxnSpPr>
        <p:spPr>
          <a:xfrm flipH="1">
            <a:off x="8061557" y="1314006"/>
            <a:ext cx="495924" cy="386798"/>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E4F38DE8-B578-CC15-FEE3-97485B5473C7}"/>
              </a:ext>
            </a:extLst>
          </p:cNvPr>
          <p:cNvCxnSpPr>
            <a:cxnSpLocks/>
            <a:stCxn id="67" idx="4"/>
            <a:endCxn id="70" idx="0"/>
          </p:cNvCxnSpPr>
          <p:nvPr/>
        </p:nvCxnSpPr>
        <p:spPr>
          <a:xfrm flipH="1">
            <a:off x="8403084" y="1314006"/>
            <a:ext cx="154397" cy="388827"/>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1E74EF37-BB10-BD66-0214-56592E801DD6}"/>
              </a:ext>
            </a:extLst>
          </p:cNvPr>
          <p:cNvCxnSpPr>
            <a:cxnSpLocks/>
            <a:stCxn id="67" idx="4"/>
            <a:endCxn id="71" idx="0"/>
          </p:cNvCxnSpPr>
          <p:nvPr/>
        </p:nvCxnSpPr>
        <p:spPr>
          <a:xfrm>
            <a:off x="8557481" y="1314006"/>
            <a:ext cx="187131" cy="38679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8EEB0291-931C-5D14-8776-4E6A6F537B64}"/>
              </a:ext>
            </a:extLst>
          </p:cNvPr>
          <p:cNvCxnSpPr>
            <a:cxnSpLocks/>
            <a:stCxn id="67" idx="4"/>
            <a:endCxn id="72" idx="0"/>
          </p:cNvCxnSpPr>
          <p:nvPr/>
        </p:nvCxnSpPr>
        <p:spPr>
          <a:xfrm>
            <a:off x="8557481" y="1314006"/>
            <a:ext cx="530378" cy="385329"/>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7574FF6A-7E0D-4A80-F95C-84DED170D3C5}"/>
              </a:ext>
            </a:extLst>
          </p:cNvPr>
          <p:cNvCxnSpPr>
            <a:cxnSpLocks/>
            <a:stCxn id="73" idx="4"/>
            <a:endCxn id="72" idx="0"/>
          </p:cNvCxnSpPr>
          <p:nvPr/>
        </p:nvCxnSpPr>
        <p:spPr>
          <a:xfrm>
            <a:off x="8902378" y="1314006"/>
            <a:ext cx="185481" cy="385329"/>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26419ED4-CC4A-2C7F-A754-2298A5F06790}"/>
              </a:ext>
            </a:extLst>
          </p:cNvPr>
          <p:cNvCxnSpPr>
            <a:cxnSpLocks/>
            <a:stCxn id="73" idx="4"/>
            <a:endCxn id="71" idx="0"/>
          </p:cNvCxnSpPr>
          <p:nvPr/>
        </p:nvCxnSpPr>
        <p:spPr>
          <a:xfrm flipH="1">
            <a:off x="8744612" y="1314006"/>
            <a:ext cx="157766" cy="38679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C0CEE4D5-42F5-3948-F765-E443D44EF81A}"/>
              </a:ext>
            </a:extLst>
          </p:cNvPr>
          <p:cNvCxnSpPr>
            <a:cxnSpLocks/>
            <a:stCxn id="73" idx="4"/>
            <a:endCxn id="70" idx="0"/>
          </p:cNvCxnSpPr>
          <p:nvPr/>
        </p:nvCxnSpPr>
        <p:spPr>
          <a:xfrm flipH="1">
            <a:off x="8403084" y="1314006"/>
            <a:ext cx="499294" cy="388827"/>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E0742D90-FEA5-03B6-BFFC-7AD92DE1567B}"/>
              </a:ext>
            </a:extLst>
          </p:cNvPr>
          <p:cNvCxnSpPr>
            <a:cxnSpLocks/>
            <a:stCxn id="69" idx="0"/>
            <a:endCxn id="73" idx="4"/>
          </p:cNvCxnSpPr>
          <p:nvPr/>
        </p:nvCxnSpPr>
        <p:spPr>
          <a:xfrm flipV="1">
            <a:off x="8061557" y="1314006"/>
            <a:ext cx="840821" cy="386798"/>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349550D7-837F-46EA-0A19-476ECBE90B58}"/>
              </a:ext>
            </a:extLst>
          </p:cNvPr>
          <p:cNvCxnSpPr>
            <a:cxnSpLocks/>
            <a:stCxn id="68" idx="0"/>
            <a:endCxn id="73" idx="4"/>
          </p:cNvCxnSpPr>
          <p:nvPr/>
        </p:nvCxnSpPr>
        <p:spPr>
          <a:xfrm flipV="1">
            <a:off x="7720029" y="1314006"/>
            <a:ext cx="1182349" cy="386798"/>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BDCA4A8C-C8D5-35FB-7035-9B669CEAA7F6}"/>
              </a:ext>
            </a:extLst>
          </p:cNvPr>
          <p:cNvCxnSpPr>
            <a:cxnSpLocks/>
            <a:stCxn id="68" idx="4"/>
            <a:endCxn id="74" idx="0"/>
          </p:cNvCxnSpPr>
          <p:nvPr/>
        </p:nvCxnSpPr>
        <p:spPr>
          <a:xfrm>
            <a:off x="7720029"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7E5CF364-1524-9D1C-4674-6113605A7B06}"/>
              </a:ext>
            </a:extLst>
          </p:cNvPr>
          <p:cNvCxnSpPr>
            <a:cxnSpLocks/>
            <a:endCxn id="75" idx="0"/>
          </p:cNvCxnSpPr>
          <p:nvPr/>
        </p:nvCxnSpPr>
        <p:spPr>
          <a:xfrm>
            <a:off x="7720029" y="2213881"/>
            <a:ext cx="341528" cy="192211"/>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F8D32B2F-EB6F-D368-3945-02F3E7B45D60}"/>
              </a:ext>
            </a:extLst>
          </p:cNvPr>
          <p:cNvCxnSpPr>
            <a:cxnSpLocks/>
            <a:stCxn id="68" idx="4"/>
            <a:endCxn id="76" idx="0"/>
          </p:cNvCxnSpPr>
          <p:nvPr/>
        </p:nvCxnSpPr>
        <p:spPr>
          <a:xfrm>
            <a:off x="7720029" y="1981669"/>
            <a:ext cx="683055" cy="426452"/>
          </a:xfrm>
          <a:prstGeom prst="line">
            <a:avLst/>
          </a:prstGeom>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2C0AB223-8414-D14B-BAF8-07A6BC7813CE}"/>
              </a:ext>
            </a:extLst>
          </p:cNvPr>
          <p:cNvCxnSpPr>
            <a:cxnSpLocks/>
            <a:endCxn id="77" idx="0"/>
          </p:cNvCxnSpPr>
          <p:nvPr/>
        </p:nvCxnSpPr>
        <p:spPr>
          <a:xfrm>
            <a:off x="7720029" y="2213881"/>
            <a:ext cx="1024583" cy="192211"/>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4CA0F875-80B7-1630-72F1-17B531E2D64E}"/>
              </a:ext>
            </a:extLst>
          </p:cNvPr>
          <p:cNvCxnSpPr>
            <a:cxnSpLocks/>
            <a:stCxn id="68" idx="4"/>
            <a:endCxn id="78" idx="0"/>
          </p:cNvCxnSpPr>
          <p:nvPr/>
        </p:nvCxnSpPr>
        <p:spPr>
          <a:xfrm>
            <a:off x="7720029" y="1981669"/>
            <a:ext cx="1367830" cy="422954"/>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D5AE621C-D9E9-AB12-8F5F-625A8E536AB4}"/>
              </a:ext>
            </a:extLst>
          </p:cNvPr>
          <p:cNvCxnSpPr>
            <a:cxnSpLocks/>
            <a:stCxn id="69" idx="4"/>
            <a:endCxn id="74" idx="0"/>
          </p:cNvCxnSpPr>
          <p:nvPr/>
        </p:nvCxnSpPr>
        <p:spPr>
          <a:xfrm flipH="1">
            <a:off x="7720029" y="1981669"/>
            <a:ext cx="341528" cy="424422"/>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75DA9963-8CC1-6AAE-037F-FE426FA2DDA8}"/>
              </a:ext>
            </a:extLst>
          </p:cNvPr>
          <p:cNvCxnSpPr>
            <a:cxnSpLocks/>
            <a:stCxn id="69" idx="4"/>
            <a:endCxn id="75" idx="0"/>
          </p:cNvCxnSpPr>
          <p:nvPr/>
        </p:nvCxnSpPr>
        <p:spPr>
          <a:xfrm>
            <a:off x="8061557"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AD95A949-9F2B-FB65-C886-FED874D1E6A7}"/>
              </a:ext>
            </a:extLst>
          </p:cNvPr>
          <p:cNvCxnSpPr>
            <a:cxnSpLocks/>
            <a:stCxn id="69" idx="4"/>
            <a:endCxn id="76" idx="0"/>
          </p:cNvCxnSpPr>
          <p:nvPr/>
        </p:nvCxnSpPr>
        <p:spPr>
          <a:xfrm>
            <a:off x="8061557" y="1981669"/>
            <a:ext cx="341527" cy="426452"/>
          </a:xfrm>
          <a:prstGeom prst="line">
            <a:avLst/>
          </a:prstGeom>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26F1F809-3572-8FD0-5B68-60508F861DA9}"/>
              </a:ext>
            </a:extLst>
          </p:cNvPr>
          <p:cNvCxnSpPr>
            <a:cxnSpLocks/>
            <a:stCxn id="69" idx="4"/>
            <a:endCxn id="77" idx="0"/>
          </p:cNvCxnSpPr>
          <p:nvPr/>
        </p:nvCxnSpPr>
        <p:spPr>
          <a:xfrm>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C1158DD0-CFC8-2D5B-E047-50CC31432D65}"/>
              </a:ext>
            </a:extLst>
          </p:cNvPr>
          <p:cNvCxnSpPr>
            <a:cxnSpLocks/>
            <a:stCxn id="69" idx="4"/>
            <a:endCxn id="78" idx="0"/>
          </p:cNvCxnSpPr>
          <p:nvPr/>
        </p:nvCxnSpPr>
        <p:spPr>
          <a:xfrm>
            <a:off x="8061557" y="1981669"/>
            <a:ext cx="1026302" cy="422954"/>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Connector 111">
            <a:extLst>
              <a:ext uri="{FF2B5EF4-FFF2-40B4-BE49-F238E27FC236}">
                <a16:creationId xmlns:a16="http://schemas.microsoft.com/office/drawing/2014/main" id="{C4398A5E-0CBF-DEF0-F941-473EDBA473C0}"/>
              </a:ext>
            </a:extLst>
          </p:cNvPr>
          <p:cNvCxnSpPr>
            <a:cxnSpLocks/>
            <a:stCxn id="70" idx="4"/>
            <a:endCxn id="74" idx="0"/>
          </p:cNvCxnSpPr>
          <p:nvPr/>
        </p:nvCxnSpPr>
        <p:spPr>
          <a:xfrm flipH="1">
            <a:off x="7720029" y="1983698"/>
            <a:ext cx="683055" cy="422393"/>
          </a:xfrm>
          <a:prstGeom prst="line">
            <a:avLst/>
          </a:prstGeom>
        </p:spPr>
        <p:style>
          <a:lnRef idx="3">
            <a:schemeClr val="dk1"/>
          </a:lnRef>
          <a:fillRef idx="0">
            <a:schemeClr val="dk1"/>
          </a:fillRef>
          <a:effectRef idx="2">
            <a:schemeClr val="dk1"/>
          </a:effectRef>
          <a:fontRef idx="minor">
            <a:schemeClr val="tx1"/>
          </a:fontRef>
        </p:style>
      </p:cxnSp>
      <p:cxnSp>
        <p:nvCxnSpPr>
          <p:cNvPr id="113" name="Straight Connector 112">
            <a:extLst>
              <a:ext uri="{FF2B5EF4-FFF2-40B4-BE49-F238E27FC236}">
                <a16:creationId xmlns:a16="http://schemas.microsoft.com/office/drawing/2014/main" id="{DB85465C-DFF2-38ED-BF4A-338819FF7C53}"/>
              </a:ext>
            </a:extLst>
          </p:cNvPr>
          <p:cNvCxnSpPr>
            <a:cxnSpLocks/>
            <a:stCxn id="70" idx="4"/>
            <a:endCxn id="75" idx="0"/>
          </p:cNvCxnSpPr>
          <p:nvPr/>
        </p:nvCxnSpPr>
        <p:spPr>
          <a:xfrm flipH="1">
            <a:off x="8061557" y="1983698"/>
            <a:ext cx="341527" cy="422393"/>
          </a:xfrm>
          <a:prstGeom prst="line">
            <a:avLst/>
          </a:prstGeom>
        </p:spPr>
        <p:style>
          <a:lnRef idx="3">
            <a:schemeClr val="dk1"/>
          </a:lnRef>
          <a:fillRef idx="0">
            <a:schemeClr val="dk1"/>
          </a:fillRef>
          <a:effectRef idx="2">
            <a:schemeClr val="dk1"/>
          </a:effectRef>
          <a:fontRef idx="minor">
            <a:schemeClr val="tx1"/>
          </a:fontRef>
        </p:style>
      </p:cxnSp>
      <p:cxnSp>
        <p:nvCxnSpPr>
          <p:cNvPr id="114" name="Straight Connector 113">
            <a:extLst>
              <a:ext uri="{FF2B5EF4-FFF2-40B4-BE49-F238E27FC236}">
                <a16:creationId xmlns:a16="http://schemas.microsoft.com/office/drawing/2014/main" id="{2FCD7834-845D-D473-9FB3-A75D3ABC7E06}"/>
              </a:ext>
            </a:extLst>
          </p:cNvPr>
          <p:cNvCxnSpPr>
            <a:cxnSpLocks/>
            <a:stCxn id="70" idx="4"/>
            <a:endCxn id="76" idx="0"/>
          </p:cNvCxnSpPr>
          <p:nvPr/>
        </p:nvCxnSpPr>
        <p:spPr>
          <a:xfrm>
            <a:off x="8403084" y="1983698"/>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A19B9BFA-5875-4E0D-394C-1F611601577E}"/>
              </a:ext>
            </a:extLst>
          </p:cNvPr>
          <p:cNvCxnSpPr>
            <a:cxnSpLocks/>
            <a:stCxn id="70" idx="4"/>
            <a:endCxn id="77" idx="0"/>
          </p:cNvCxnSpPr>
          <p:nvPr/>
        </p:nvCxnSpPr>
        <p:spPr>
          <a:xfrm>
            <a:off x="8403084" y="1983698"/>
            <a:ext cx="341528" cy="422393"/>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a:extLst>
              <a:ext uri="{FF2B5EF4-FFF2-40B4-BE49-F238E27FC236}">
                <a16:creationId xmlns:a16="http://schemas.microsoft.com/office/drawing/2014/main" id="{DFBF6167-3680-A545-DF45-20A7F1DA7CE8}"/>
              </a:ext>
            </a:extLst>
          </p:cNvPr>
          <p:cNvCxnSpPr>
            <a:cxnSpLocks/>
            <a:stCxn id="70" idx="4"/>
            <a:endCxn id="78" idx="0"/>
          </p:cNvCxnSpPr>
          <p:nvPr/>
        </p:nvCxnSpPr>
        <p:spPr>
          <a:xfrm>
            <a:off x="8403084" y="1983698"/>
            <a:ext cx="684775" cy="420925"/>
          </a:xfrm>
          <a:prstGeom prst="line">
            <a:avLst/>
          </a:prstGeom>
        </p:spPr>
        <p:style>
          <a:lnRef idx="3">
            <a:schemeClr val="dk1"/>
          </a:lnRef>
          <a:fillRef idx="0">
            <a:schemeClr val="dk1"/>
          </a:fillRef>
          <a:effectRef idx="2">
            <a:schemeClr val="dk1"/>
          </a:effectRef>
          <a:fontRef idx="minor">
            <a:schemeClr val="tx1"/>
          </a:fontRef>
        </p:style>
      </p:cxnSp>
      <p:cxnSp>
        <p:nvCxnSpPr>
          <p:cNvPr id="117" name="Straight Connector 116">
            <a:extLst>
              <a:ext uri="{FF2B5EF4-FFF2-40B4-BE49-F238E27FC236}">
                <a16:creationId xmlns:a16="http://schemas.microsoft.com/office/drawing/2014/main" id="{D8882755-6DA0-1007-91EC-BEFC055A6677}"/>
              </a:ext>
            </a:extLst>
          </p:cNvPr>
          <p:cNvCxnSpPr>
            <a:cxnSpLocks/>
            <a:stCxn id="71" idx="4"/>
            <a:endCxn id="74" idx="0"/>
          </p:cNvCxnSpPr>
          <p:nvPr/>
        </p:nvCxnSpPr>
        <p:spPr>
          <a:xfrm flipH="1">
            <a:off x="7720029" y="1981669"/>
            <a:ext cx="1024583" cy="424422"/>
          </a:xfrm>
          <a:prstGeom prst="line">
            <a:avLst/>
          </a:prstGeom>
        </p:spPr>
        <p:style>
          <a:lnRef idx="3">
            <a:schemeClr val="dk1"/>
          </a:lnRef>
          <a:fillRef idx="0">
            <a:schemeClr val="dk1"/>
          </a:fillRef>
          <a:effectRef idx="2">
            <a:schemeClr val="dk1"/>
          </a:effectRef>
          <a:fontRef idx="minor">
            <a:schemeClr val="tx1"/>
          </a:fontRef>
        </p:style>
      </p:cxnSp>
      <p:cxnSp>
        <p:nvCxnSpPr>
          <p:cNvPr id="118" name="Straight Connector 117">
            <a:extLst>
              <a:ext uri="{FF2B5EF4-FFF2-40B4-BE49-F238E27FC236}">
                <a16:creationId xmlns:a16="http://schemas.microsoft.com/office/drawing/2014/main" id="{4D5592E6-C309-EFEE-9E76-B91CC6A640F0}"/>
              </a:ext>
            </a:extLst>
          </p:cNvPr>
          <p:cNvCxnSpPr>
            <a:cxnSpLocks/>
            <a:stCxn id="71" idx="4"/>
            <a:endCxn id="75" idx="0"/>
          </p:cNvCxnSpPr>
          <p:nvPr/>
        </p:nvCxnSpPr>
        <p:spPr>
          <a:xfrm flipH="1">
            <a:off x="8061557" y="1981669"/>
            <a:ext cx="683055" cy="424422"/>
          </a:xfrm>
          <a:prstGeom prst="line">
            <a:avLst/>
          </a:prstGeom>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D2AACBF1-EA3A-3315-64BD-0186DEE60E81}"/>
              </a:ext>
            </a:extLst>
          </p:cNvPr>
          <p:cNvCxnSpPr>
            <a:cxnSpLocks/>
            <a:stCxn id="71" idx="4"/>
            <a:endCxn id="76" idx="0"/>
          </p:cNvCxnSpPr>
          <p:nvPr/>
        </p:nvCxnSpPr>
        <p:spPr>
          <a:xfrm flipH="1">
            <a:off x="8403084" y="1981669"/>
            <a:ext cx="341528" cy="426452"/>
          </a:xfrm>
          <a:prstGeom prst="line">
            <a:avLst/>
          </a:prstGeom>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9BCCDE6D-838D-2F8A-B4C0-1B8172899D2C}"/>
              </a:ext>
            </a:extLst>
          </p:cNvPr>
          <p:cNvCxnSpPr>
            <a:cxnSpLocks/>
            <a:stCxn id="71" idx="4"/>
            <a:endCxn id="77" idx="0"/>
          </p:cNvCxnSpPr>
          <p:nvPr/>
        </p:nvCxnSpPr>
        <p:spPr>
          <a:xfrm>
            <a:off x="8744612" y="1981669"/>
            <a:ext cx="0" cy="424422"/>
          </a:xfrm>
          <a:prstGeom prst="line">
            <a:avLst/>
          </a:prstGeom>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AFB5F32C-BEA5-551E-3F30-DA3CCCE84647}"/>
              </a:ext>
            </a:extLst>
          </p:cNvPr>
          <p:cNvCxnSpPr>
            <a:cxnSpLocks/>
            <a:stCxn id="71" idx="4"/>
            <a:endCxn id="78" idx="0"/>
          </p:cNvCxnSpPr>
          <p:nvPr/>
        </p:nvCxnSpPr>
        <p:spPr>
          <a:xfrm>
            <a:off x="8744612" y="1981669"/>
            <a:ext cx="343247" cy="422954"/>
          </a:xfrm>
          <a:prstGeom prst="line">
            <a:avLst/>
          </a:prstGeom>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2A771515-3521-C4C6-2ED4-613864137D29}"/>
              </a:ext>
            </a:extLst>
          </p:cNvPr>
          <p:cNvCxnSpPr>
            <a:cxnSpLocks/>
            <a:stCxn id="72" idx="4"/>
            <a:endCxn id="74" idx="0"/>
          </p:cNvCxnSpPr>
          <p:nvPr/>
        </p:nvCxnSpPr>
        <p:spPr>
          <a:xfrm flipH="1">
            <a:off x="7720029" y="1980200"/>
            <a:ext cx="1367830" cy="425891"/>
          </a:xfrm>
          <a:prstGeom prst="line">
            <a:avLst/>
          </a:prstGeom>
        </p:spPr>
        <p:style>
          <a:lnRef idx="3">
            <a:schemeClr val="dk1"/>
          </a:lnRef>
          <a:fillRef idx="0">
            <a:schemeClr val="dk1"/>
          </a:fillRef>
          <a:effectRef idx="2">
            <a:schemeClr val="dk1"/>
          </a:effectRef>
          <a:fontRef idx="minor">
            <a:schemeClr val="tx1"/>
          </a:fontRef>
        </p:style>
      </p:cxnSp>
      <p:cxnSp>
        <p:nvCxnSpPr>
          <p:cNvPr id="123" name="Straight Connector 122">
            <a:extLst>
              <a:ext uri="{FF2B5EF4-FFF2-40B4-BE49-F238E27FC236}">
                <a16:creationId xmlns:a16="http://schemas.microsoft.com/office/drawing/2014/main" id="{936D8E93-C5D6-CD3F-CD27-2F05DF58C7F9}"/>
              </a:ext>
            </a:extLst>
          </p:cNvPr>
          <p:cNvCxnSpPr>
            <a:cxnSpLocks/>
            <a:stCxn id="72" idx="4"/>
            <a:endCxn id="75" idx="0"/>
          </p:cNvCxnSpPr>
          <p:nvPr/>
        </p:nvCxnSpPr>
        <p:spPr>
          <a:xfrm flipH="1">
            <a:off x="8061557" y="1980200"/>
            <a:ext cx="1026302" cy="425891"/>
          </a:xfrm>
          <a:prstGeom prst="line">
            <a:avLst/>
          </a:prstGeom>
        </p:spPr>
        <p:style>
          <a:lnRef idx="3">
            <a:schemeClr val="dk1"/>
          </a:lnRef>
          <a:fillRef idx="0">
            <a:schemeClr val="dk1"/>
          </a:fillRef>
          <a:effectRef idx="2">
            <a:schemeClr val="dk1"/>
          </a:effectRef>
          <a:fontRef idx="minor">
            <a:schemeClr val="tx1"/>
          </a:fontRef>
        </p:style>
      </p:cxnSp>
      <p:cxnSp>
        <p:nvCxnSpPr>
          <p:cNvPr id="124" name="Straight Connector 123">
            <a:extLst>
              <a:ext uri="{FF2B5EF4-FFF2-40B4-BE49-F238E27FC236}">
                <a16:creationId xmlns:a16="http://schemas.microsoft.com/office/drawing/2014/main" id="{C9F8168F-77BB-2DE0-4699-B5CEA692BB80}"/>
              </a:ext>
            </a:extLst>
          </p:cNvPr>
          <p:cNvCxnSpPr>
            <a:cxnSpLocks/>
            <a:stCxn id="72" idx="4"/>
            <a:endCxn id="76" idx="0"/>
          </p:cNvCxnSpPr>
          <p:nvPr/>
        </p:nvCxnSpPr>
        <p:spPr>
          <a:xfrm flipH="1">
            <a:off x="8403084" y="1980200"/>
            <a:ext cx="684775" cy="427921"/>
          </a:xfrm>
          <a:prstGeom prst="line">
            <a:avLst/>
          </a:prstGeom>
        </p:spPr>
        <p:style>
          <a:lnRef idx="3">
            <a:schemeClr val="dk1"/>
          </a:lnRef>
          <a:fillRef idx="0">
            <a:schemeClr val="dk1"/>
          </a:fillRef>
          <a:effectRef idx="2">
            <a:schemeClr val="dk1"/>
          </a:effectRef>
          <a:fontRef idx="minor">
            <a:schemeClr val="tx1"/>
          </a:fontRef>
        </p:style>
      </p:cxnSp>
      <p:cxnSp>
        <p:nvCxnSpPr>
          <p:cNvPr id="125" name="Straight Connector 124">
            <a:extLst>
              <a:ext uri="{FF2B5EF4-FFF2-40B4-BE49-F238E27FC236}">
                <a16:creationId xmlns:a16="http://schemas.microsoft.com/office/drawing/2014/main" id="{3A8F2389-7569-9A17-36FC-AF1031DDF8B6}"/>
              </a:ext>
            </a:extLst>
          </p:cNvPr>
          <p:cNvCxnSpPr>
            <a:cxnSpLocks/>
            <a:stCxn id="72" idx="4"/>
            <a:endCxn id="77" idx="0"/>
          </p:cNvCxnSpPr>
          <p:nvPr/>
        </p:nvCxnSpPr>
        <p:spPr>
          <a:xfrm flipH="1">
            <a:off x="8744612" y="1980200"/>
            <a:ext cx="343247" cy="425891"/>
          </a:xfrm>
          <a:prstGeom prst="line">
            <a:avLst/>
          </a:prstGeom>
        </p:spPr>
        <p:style>
          <a:lnRef idx="3">
            <a:schemeClr val="dk1"/>
          </a:lnRef>
          <a:fillRef idx="0">
            <a:schemeClr val="dk1"/>
          </a:fillRef>
          <a:effectRef idx="2">
            <a:schemeClr val="dk1"/>
          </a:effectRef>
          <a:fontRef idx="minor">
            <a:schemeClr val="tx1"/>
          </a:fontRef>
        </p:style>
      </p:cxnSp>
      <p:cxnSp>
        <p:nvCxnSpPr>
          <p:cNvPr id="126" name="Straight Connector 125">
            <a:extLst>
              <a:ext uri="{FF2B5EF4-FFF2-40B4-BE49-F238E27FC236}">
                <a16:creationId xmlns:a16="http://schemas.microsoft.com/office/drawing/2014/main" id="{778FD17F-9C29-1974-2F38-FB890E566CA6}"/>
              </a:ext>
            </a:extLst>
          </p:cNvPr>
          <p:cNvCxnSpPr>
            <a:cxnSpLocks/>
            <a:stCxn id="72" idx="4"/>
            <a:endCxn id="78" idx="0"/>
          </p:cNvCxnSpPr>
          <p:nvPr/>
        </p:nvCxnSpPr>
        <p:spPr>
          <a:xfrm>
            <a:off x="9087859" y="1980200"/>
            <a:ext cx="0" cy="424423"/>
          </a:xfrm>
          <a:prstGeom prst="line">
            <a:avLst/>
          </a:prstGeom>
        </p:spPr>
        <p:style>
          <a:lnRef idx="3">
            <a:schemeClr val="dk1"/>
          </a:lnRef>
          <a:fillRef idx="0">
            <a:schemeClr val="dk1"/>
          </a:fillRef>
          <a:effectRef idx="2">
            <a:schemeClr val="dk1"/>
          </a:effectRef>
          <a:fontRef idx="minor">
            <a:schemeClr val="tx1"/>
          </a:fontRef>
        </p:style>
      </p:cxnSp>
      <p:cxnSp>
        <p:nvCxnSpPr>
          <p:cNvPr id="127" name="Straight Connector 126">
            <a:extLst>
              <a:ext uri="{FF2B5EF4-FFF2-40B4-BE49-F238E27FC236}">
                <a16:creationId xmlns:a16="http://schemas.microsoft.com/office/drawing/2014/main" id="{4818A4CB-8526-2189-A63F-A9B9BC2C0755}"/>
              </a:ext>
            </a:extLst>
          </p:cNvPr>
          <p:cNvCxnSpPr>
            <a:cxnSpLocks/>
            <a:stCxn id="74" idx="4"/>
            <a:endCxn id="79" idx="0"/>
          </p:cNvCxnSpPr>
          <p:nvPr/>
        </p:nvCxnSpPr>
        <p:spPr>
          <a:xfrm>
            <a:off x="7720029" y="2686956"/>
            <a:ext cx="331408" cy="271898"/>
          </a:xfrm>
          <a:prstGeom prst="line">
            <a:avLst/>
          </a:prstGeom>
        </p:spPr>
        <p:style>
          <a:lnRef idx="3">
            <a:schemeClr val="dk1"/>
          </a:lnRef>
          <a:fillRef idx="0">
            <a:schemeClr val="dk1"/>
          </a:fillRef>
          <a:effectRef idx="2">
            <a:schemeClr val="dk1"/>
          </a:effectRef>
          <a:fontRef idx="minor">
            <a:schemeClr val="tx1"/>
          </a:fontRef>
        </p:style>
      </p:cxnSp>
      <p:cxnSp>
        <p:nvCxnSpPr>
          <p:cNvPr id="128" name="Straight Connector 127">
            <a:extLst>
              <a:ext uri="{FF2B5EF4-FFF2-40B4-BE49-F238E27FC236}">
                <a16:creationId xmlns:a16="http://schemas.microsoft.com/office/drawing/2014/main" id="{7AD1A703-12E4-12D8-A594-B568187315D7}"/>
              </a:ext>
            </a:extLst>
          </p:cNvPr>
          <p:cNvCxnSpPr>
            <a:cxnSpLocks/>
            <a:stCxn id="74" idx="4"/>
            <a:endCxn id="80" idx="0"/>
          </p:cNvCxnSpPr>
          <p:nvPr/>
        </p:nvCxnSpPr>
        <p:spPr>
          <a:xfrm>
            <a:off x="7720029" y="2686956"/>
            <a:ext cx="674654" cy="270429"/>
          </a:xfrm>
          <a:prstGeom prst="line">
            <a:avLst/>
          </a:prstGeom>
        </p:spPr>
        <p:style>
          <a:lnRef idx="3">
            <a:schemeClr val="dk1"/>
          </a:lnRef>
          <a:fillRef idx="0">
            <a:schemeClr val="dk1"/>
          </a:fillRef>
          <a:effectRef idx="2">
            <a:schemeClr val="dk1"/>
          </a:effectRef>
          <a:fontRef idx="minor">
            <a:schemeClr val="tx1"/>
          </a:fontRef>
        </p:style>
      </p:cxnSp>
      <p:cxnSp>
        <p:nvCxnSpPr>
          <p:cNvPr id="129" name="Straight Connector 128">
            <a:extLst>
              <a:ext uri="{FF2B5EF4-FFF2-40B4-BE49-F238E27FC236}">
                <a16:creationId xmlns:a16="http://schemas.microsoft.com/office/drawing/2014/main" id="{7C520FD1-A4CE-39C0-663C-9E71EE16FFAB}"/>
              </a:ext>
            </a:extLst>
          </p:cNvPr>
          <p:cNvCxnSpPr>
            <a:cxnSpLocks/>
            <a:stCxn id="74" idx="4"/>
            <a:endCxn id="81" idx="0"/>
          </p:cNvCxnSpPr>
          <p:nvPr/>
        </p:nvCxnSpPr>
        <p:spPr>
          <a:xfrm>
            <a:off x="7720029" y="2686956"/>
            <a:ext cx="1013412" cy="270429"/>
          </a:xfrm>
          <a:prstGeom prst="line">
            <a:avLst/>
          </a:prstGeom>
        </p:spPr>
        <p:style>
          <a:lnRef idx="3">
            <a:schemeClr val="dk1"/>
          </a:lnRef>
          <a:fillRef idx="0">
            <a:schemeClr val="dk1"/>
          </a:fillRef>
          <a:effectRef idx="2">
            <a:schemeClr val="dk1"/>
          </a:effectRef>
          <a:fontRef idx="minor">
            <a:schemeClr val="tx1"/>
          </a:fontRef>
        </p:style>
      </p:cxnSp>
      <p:cxnSp>
        <p:nvCxnSpPr>
          <p:cNvPr id="130" name="Straight Connector 129">
            <a:extLst>
              <a:ext uri="{FF2B5EF4-FFF2-40B4-BE49-F238E27FC236}">
                <a16:creationId xmlns:a16="http://schemas.microsoft.com/office/drawing/2014/main" id="{185ED204-4720-666E-86B7-918DC59D3E83}"/>
              </a:ext>
            </a:extLst>
          </p:cNvPr>
          <p:cNvCxnSpPr>
            <a:cxnSpLocks/>
            <a:stCxn id="75" idx="4"/>
            <a:endCxn id="79" idx="0"/>
          </p:cNvCxnSpPr>
          <p:nvPr/>
        </p:nvCxnSpPr>
        <p:spPr>
          <a:xfrm flipH="1">
            <a:off x="8051437" y="2686956"/>
            <a:ext cx="10120" cy="271898"/>
          </a:xfrm>
          <a:prstGeom prst="line">
            <a:avLst/>
          </a:prstGeom>
        </p:spPr>
        <p:style>
          <a:lnRef idx="3">
            <a:schemeClr val="dk1"/>
          </a:lnRef>
          <a:fillRef idx="0">
            <a:schemeClr val="dk1"/>
          </a:fillRef>
          <a:effectRef idx="2">
            <a:schemeClr val="dk1"/>
          </a:effectRef>
          <a:fontRef idx="minor">
            <a:schemeClr val="tx1"/>
          </a:fontRef>
        </p:style>
      </p:cxnSp>
      <p:cxnSp>
        <p:nvCxnSpPr>
          <p:cNvPr id="131" name="Straight Connector 130">
            <a:extLst>
              <a:ext uri="{FF2B5EF4-FFF2-40B4-BE49-F238E27FC236}">
                <a16:creationId xmlns:a16="http://schemas.microsoft.com/office/drawing/2014/main" id="{6D3F4D09-4BF8-4BC4-6D7B-0571DFB39BC6}"/>
              </a:ext>
            </a:extLst>
          </p:cNvPr>
          <p:cNvCxnSpPr>
            <a:cxnSpLocks/>
            <a:stCxn id="75" idx="4"/>
            <a:endCxn id="80" idx="0"/>
          </p:cNvCxnSpPr>
          <p:nvPr/>
        </p:nvCxnSpPr>
        <p:spPr>
          <a:xfrm>
            <a:off x="8061557" y="2686956"/>
            <a:ext cx="333126" cy="270429"/>
          </a:xfrm>
          <a:prstGeom prst="line">
            <a:avLst/>
          </a:prstGeom>
        </p:spPr>
        <p:style>
          <a:lnRef idx="3">
            <a:schemeClr val="dk1"/>
          </a:lnRef>
          <a:fillRef idx="0">
            <a:schemeClr val="dk1"/>
          </a:fillRef>
          <a:effectRef idx="2">
            <a:schemeClr val="dk1"/>
          </a:effectRef>
          <a:fontRef idx="minor">
            <a:schemeClr val="tx1"/>
          </a:fontRef>
        </p:style>
      </p:cxnSp>
      <p:cxnSp>
        <p:nvCxnSpPr>
          <p:cNvPr id="132" name="Straight Connector 131">
            <a:extLst>
              <a:ext uri="{FF2B5EF4-FFF2-40B4-BE49-F238E27FC236}">
                <a16:creationId xmlns:a16="http://schemas.microsoft.com/office/drawing/2014/main" id="{FB98ED43-9310-C137-BFA1-9175E354FBDC}"/>
              </a:ext>
            </a:extLst>
          </p:cNvPr>
          <p:cNvCxnSpPr>
            <a:cxnSpLocks/>
            <a:stCxn id="75" idx="4"/>
            <a:endCxn id="81" idx="0"/>
          </p:cNvCxnSpPr>
          <p:nvPr/>
        </p:nvCxnSpPr>
        <p:spPr>
          <a:xfrm>
            <a:off x="8061557" y="2686956"/>
            <a:ext cx="671884" cy="270429"/>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7A804ED9-3ECC-917A-8B5D-B2757FAF5A39}"/>
              </a:ext>
            </a:extLst>
          </p:cNvPr>
          <p:cNvCxnSpPr>
            <a:cxnSpLocks/>
            <a:stCxn id="76" idx="4"/>
            <a:endCxn id="79" idx="0"/>
          </p:cNvCxnSpPr>
          <p:nvPr/>
        </p:nvCxnSpPr>
        <p:spPr>
          <a:xfrm flipH="1">
            <a:off x="8051437" y="2688986"/>
            <a:ext cx="351647" cy="269868"/>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Connector 133">
            <a:extLst>
              <a:ext uri="{FF2B5EF4-FFF2-40B4-BE49-F238E27FC236}">
                <a16:creationId xmlns:a16="http://schemas.microsoft.com/office/drawing/2014/main" id="{EAE70808-A02D-483E-C130-7ACE00C7D40F}"/>
              </a:ext>
            </a:extLst>
          </p:cNvPr>
          <p:cNvCxnSpPr>
            <a:cxnSpLocks/>
            <a:stCxn id="76" idx="4"/>
            <a:endCxn id="80" idx="0"/>
          </p:cNvCxnSpPr>
          <p:nvPr/>
        </p:nvCxnSpPr>
        <p:spPr>
          <a:xfrm flipH="1">
            <a:off x="8394683" y="2688986"/>
            <a:ext cx="8401" cy="268399"/>
          </a:xfrm>
          <a:prstGeom prst="line">
            <a:avLst/>
          </a:prstGeom>
        </p:spPr>
        <p:style>
          <a:lnRef idx="3">
            <a:schemeClr val="dk1"/>
          </a:lnRef>
          <a:fillRef idx="0">
            <a:schemeClr val="dk1"/>
          </a:fillRef>
          <a:effectRef idx="2">
            <a:schemeClr val="dk1"/>
          </a:effectRef>
          <a:fontRef idx="minor">
            <a:schemeClr val="tx1"/>
          </a:fontRef>
        </p:style>
      </p:cxnSp>
      <p:cxnSp>
        <p:nvCxnSpPr>
          <p:cNvPr id="135" name="Straight Connector 134">
            <a:extLst>
              <a:ext uri="{FF2B5EF4-FFF2-40B4-BE49-F238E27FC236}">
                <a16:creationId xmlns:a16="http://schemas.microsoft.com/office/drawing/2014/main" id="{2A9343D3-5DC0-4877-86D4-3CF32BCD7AD1}"/>
              </a:ext>
            </a:extLst>
          </p:cNvPr>
          <p:cNvCxnSpPr>
            <a:cxnSpLocks/>
            <a:stCxn id="76" idx="4"/>
            <a:endCxn id="81" idx="0"/>
          </p:cNvCxnSpPr>
          <p:nvPr/>
        </p:nvCxnSpPr>
        <p:spPr>
          <a:xfrm>
            <a:off x="8403084" y="2688986"/>
            <a:ext cx="330357" cy="268399"/>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AEE8A2F0-DBF0-E949-F15F-63FF79BCAE95}"/>
              </a:ext>
            </a:extLst>
          </p:cNvPr>
          <p:cNvCxnSpPr>
            <a:cxnSpLocks/>
            <a:stCxn id="77" idx="4"/>
            <a:endCxn id="79" idx="0"/>
          </p:cNvCxnSpPr>
          <p:nvPr/>
        </p:nvCxnSpPr>
        <p:spPr>
          <a:xfrm flipH="1">
            <a:off x="8051437" y="2686956"/>
            <a:ext cx="693175" cy="271898"/>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Connector 136">
            <a:extLst>
              <a:ext uri="{FF2B5EF4-FFF2-40B4-BE49-F238E27FC236}">
                <a16:creationId xmlns:a16="http://schemas.microsoft.com/office/drawing/2014/main" id="{F8A36C7D-5B8B-7D4D-CD48-3A07EC3FC984}"/>
              </a:ext>
            </a:extLst>
          </p:cNvPr>
          <p:cNvCxnSpPr>
            <a:cxnSpLocks/>
            <a:stCxn id="77" idx="4"/>
            <a:endCxn id="80" idx="0"/>
          </p:cNvCxnSpPr>
          <p:nvPr/>
        </p:nvCxnSpPr>
        <p:spPr>
          <a:xfrm flipH="1">
            <a:off x="8394683" y="2686956"/>
            <a:ext cx="349929" cy="270429"/>
          </a:xfrm>
          <a:prstGeom prst="line">
            <a:avLst/>
          </a:prstGeom>
        </p:spPr>
        <p:style>
          <a:lnRef idx="3">
            <a:schemeClr val="dk1"/>
          </a:lnRef>
          <a:fillRef idx="0">
            <a:schemeClr val="dk1"/>
          </a:fillRef>
          <a:effectRef idx="2">
            <a:schemeClr val="dk1"/>
          </a:effectRef>
          <a:fontRef idx="minor">
            <a:schemeClr val="tx1"/>
          </a:fontRef>
        </p:style>
      </p:cxnSp>
      <p:cxnSp>
        <p:nvCxnSpPr>
          <p:cNvPr id="138" name="Straight Connector 137">
            <a:extLst>
              <a:ext uri="{FF2B5EF4-FFF2-40B4-BE49-F238E27FC236}">
                <a16:creationId xmlns:a16="http://schemas.microsoft.com/office/drawing/2014/main" id="{920FF78F-C90A-4FE1-A0BE-DFA6097E6C9E}"/>
              </a:ext>
            </a:extLst>
          </p:cNvPr>
          <p:cNvCxnSpPr>
            <a:cxnSpLocks/>
            <a:stCxn id="77" idx="4"/>
            <a:endCxn id="81" idx="0"/>
          </p:cNvCxnSpPr>
          <p:nvPr/>
        </p:nvCxnSpPr>
        <p:spPr>
          <a:xfrm flipH="1">
            <a:off x="8733441" y="2686956"/>
            <a:ext cx="11171" cy="270429"/>
          </a:xfrm>
          <a:prstGeom prst="line">
            <a:avLst/>
          </a:prstGeom>
        </p:spPr>
        <p:style>
          <a:lnRef idx="3">
            <a:schemeClr val="dk1"/>
          </a:lnRef>
          <a:fillRef idx="0">
            <a:schemeClr val="dk1"/>
          </a:fillRef>
          <a:effectRef idx="2">
            <a:schemeClr val="dk1"/>
          </a:effectRef>
          <a:fontRef idx="minor">
            <a:schemeClr val="tx1"/>
          </a:fontRef>
        </p:style>
      </p:cxnSp>
      <p:cxnSp>
        <p:nvCxnSpPr>
          <p:cNvPr id="139" name="Straight Connector 138">
            <a:extLst>
              <a:ext uri="{FF2B5EF4-FFF2-40B4-BE49-F238E27FC236}">
                <a16:creationId xmlns:a16="http://schemas.microsoft.com/office/drawing/2014/main" id="{F39F31BC-1B27-2E46-C980-781AFA8C6D9F}"/>
              </a:ext>
            </a:extLst>
          </p:cNvPr>
          <p:cNvCxnSpPr>
            <a:cxnSpLocks/>
            <a:stCxn id="78" idx="4"/>
            <a:endCxn id="79" idx="0"/>
          </p:cNvCxnSpPr>
          <p:nvPr/>
        </p:nvCxnSpPr>
        <p:spPr>
          <a:xfrm flipH="1">
            <a:off x="8051437" y="2685488"/>
            <a:ext cx="1036422" cy="273366"/>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Connector 139">
            <a:extLst>
              <a:ext uri="{FF2B5EF4-FFF2-40B4-BE49-F238E27FC236}">
                <a16:creationId xmlns:a16="http://schemas.microsoft.com/office/drawing/2014/main" id="{68CADE78-B22A-25C6-7043-C32AA7244BED}"/>
              </a:ext>
            </a:extLst>
          </p:cNvPr>
          <p:cNvCxnSpPr>
            <a:cxnSpLocks/>
            <a:stCxn id="78" idx="4"/>
            <a:endCxn id="80" idx="0"/>
          </p:cNvCxnSpPr>
          <p:nvPr/>
        </p:nvCxnSpPr>
        <p:spPr>
          <a:xfrm flipH="1">
            <a:off x="8394683" y="2685488"/>
            <a:ext cx="693176" cy="271897"/>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a:extLst>
              <a:ext uri="{FF2B5EF4-FFF2-40B4-BE49-F238E27FC236}">
                <a16:creationId xmlns:a16="http://schemas.microsoft.com/office/drawing/2014/main" id="{56165119-F76B-60C6-9E70-114A6D28A833}"/>
              </a:ext>
            </a:extLst>
          </p:cNvPr>
          <p:cNvCxnSpPr>
            <a:cxnSpLocks/>
            <a:stCxn id="78" idx="4"/>
            <a:endCxn id="81" idx="0"/>
          </p:cNvCxnSpPr>
          <p:nvPr/>
        </p:nvCxnSpPr>
        <p:spPr>
          <a:xfrm flipH="1">
            <a:off x="8733441" y="2685488"/>
            <a:ext cx="354418" cy="271897"/>
          </a:xfrm>
          <a:prstGeom prst="line">
            <a:avLst/>
          </a:prstGeom>
        </p:spPr>
        <p:style>
          <a:lnRef idx="3">
            <a:schemeClr val="dk1"/>
          </a:lnRef>
          <a:fillRef idx="0">
            <a:schemeClr val="dk1"/>
          </a:fillRef>
          <a:effectRef idx="2">
            <a:schemeClr val="dk1"/>
          </a:effectRef>
          <a:fontRef idx="minor">
            <a:schemeClr val="tx1"/>
          </a:fontRef>
        </p:style>
      </p:cxnSp>
      <p:sp>
        <p:nvSpPr>
          <p:cNvPr id="142" name="Arrow: Right 141">
            <a:extLst>
              <a:ext uri="{FF2B5EF4-FFF2-40B4-BE49-F238E27FC236}">
                <a16:creationId xmlns:a16="http://schemas.microsoft.com/office/drawing/2014/main" id="{88852B50-2937-C1A0-B70A-DF6001329A88}"/>
              </a:ext>
            </a:extLst>
          </p:cNvPr>
          <p:cNvSpPr/>
          <p:nvPr/>
        </p:nvSpPr>
        <p:spPr>
          <a:xfrm>
            <a:off x="7046113" y="2130040"/>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Arrow: Right 142">
            <a:extLst>
              <a:ext uri="{FF2B5EF4-FFF2-40B4-BE49-F238E27FC236}">
                <a16:creationId xmlns:a16="http://schemas.microsoft.com/office/drawing/2014/main" id="{0EB263EF-E438-2424-9B07-704DD107E195}"/>
              </a:ext>
            </a:extLst>
          </p:cNvPr>
          <p:cNvSpPr/>
          <p:nvPr/>
        </p:nvSpPr>
        <p:spPr>
          <a:xfrm>
            <a:off x="9396569" y="2120416"/>
            <a:ext cx="418275" cy="22558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474121"/>
      </p:ext>
    </p:extLst>
  </p:cSld>
  <p:clrMapOvr>
    <a:masterClrMapping/>
  </p:clrMapOvr>
</p:sld>
</file>

<file path=ppt/theme/theme1.xml><?xml version="1.0" encoding="utf-8"?>
<a:theme xmlns:a="http://schemas.openxmlformats.org/drawingml/2006/main" name="Simpl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DA PP Template.potx" id="{92FFB5A1-0A65-4E5C-ABBF-B4B5CC171B58}" vid="{FDBA9898-CC21-4163-A842-5E3599282DE6}"/>
    </a:ext>
  </a:extLst>
</a:theme>
</file>

<file path=ppt/theme/theme11.xml><?xml version="1.0" encoding="utf-8"?>
<a:theme xmlns:a="http://schemas.openxmlformats.org/drawingml/2006/main" name="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EA70DF50-297E-41FE-BDC6-CCE76A471FB4}" vid="{4676A191-9076-4AD5-9BFF-C843C470C4C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arrow Master">
  <a:themeElements>
    <a:clrScheme name="FDA">
      <a:dk1>
        <a:sysClr val="windowText" lastClr="000000"/>
      </a:dk1>
      <a:lt1>
        <a:sysClr val="window" lastClr="FFFFFF"/>
      </a:lt1>
      <a:dk2>
        <a:srgbClr val="222C67"/>
      </a:dk2>
      <a:lt2>
        <a:srgbClr val="EBEBEB"/>
      </a:lt2>
      <a:accent1>
        <a:srgbClr val="007CBA"/>
      </a:accent1>
      <a:accent2>
        <a:srgbClr val="222C67"/>
      </a:accent2>
      <a:accent3>
        <a:srgbClr val="A0A0A3"/>
      </a:accent3>
      <a:accent4>
        <a:srgbClr val="2E2925"/>
      </a:accent4>
      <a:accent5>
        <a:srgbClr val="D60036"/>
      </a:accent5>
      <a:accent6>
        <a:srgbClr val="E5B611"/>
      </a:accent6>
      <a:hlink>
        <a:srgbClr val="007CBA"/>
      </a:hlink>
      <a:folHlink>
        <a:srgbClr val="E5B611"/>
      </a:folHlink>
    </a:clrScheme>
    <a:fontScheme name="FDA">
      <a:majorFont>
        <a:latin typeface="Din ff"/>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Wide.pptx" id="{9573F8CC-C288-4937-8B44-7D63A52F2A1D}" vid="{0CBCDAFC-DA6A-48EE-B41D-1CFD830A128C}"/>
    </a:ext>
  </a:extLst>
</a:theme>
</file>

<file path=ppt/theme/theme3.xml><?xml version="1.0" encoding="utf-8"?>
<a:theme xmlns:a="http://schemas.openxmlformats.org/drawingml/2006/main" name="1_Simple Theme">
  <a:themeElements>
    <a:clrScheme name="FDA">
      <a:dk1>
        <a:srgbClr val="171717"/>
      </a:dk1>
      <a:lt1>
        <a:srgbClr val="FFFFFF"/>
      </a:lt1>
      <a:dk2>
        <a:srgbClr val="007CBA"/>
      </a:dk2>
      <a:lt2>
        <a:srgbClr val="EBEBEB"/>
      </a:lt2>
      <a:accent1>
        <a:srgbClr val="007CBA"/>
      </a:accent1>
      <a:accent2>
        <a:srgbClr val="171717"/>
      </a:accent2>
      <a:accent3>
        <a:srgbClr val="171717"/>
      </a:accent3>
      <a:accent4>
        <a:srgbClr val="171717"/>
      </a:accent4>
      <a:accent5>
        <a:srgbClr val="D60036"/>
      </a:accent5>
      <a:accent6>
        <a:srgbClr val="E5B611"/>
      </a:accent6>
      <a:hlink>
        <a:srgbClr val="007CBA"/>
      </a:hlink>
      <a:folHlink>
        <a:srgbClr val="E5B61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PSA2018">
  <a:themeElements>
    <a:clrScheme name="FDA Colors">
      <a:dk1>
        <a:srgbClr val="2E2925"/>
      </a:dk1>
      <a:lt1>
        <a:srgbClr val="FFFFFF"/>
      </a:lt1>
      <a:dk2>
        <a:srgbClr val="1F497D"/>
      </a:dk2>
      <a:lt2>
        <a:srgbClr val="EEECE1"/>
      </a:lt2>
      <a:accent1>
        <a:srgbClr val="007CBA"/>
      </a:accent1>
      <a:accent2>
        <a:srgbClr val="222C67"/>
      </a:accent2>
      <a:accent3>
        <a:srgbClr val="A0A0A3"/>
      </a:accent3>
      <a:accent4>
        <a:srgbClr val="E5B611"/>
      </a:accent4>
      <a:accent5>
        <a:srgbClr val="D60036"/>
      </a:accent5>
      <a:accent6>
        <a:srgbClr val="BFBFBF"/>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SA2018" id="{FC505D95-2CD1-46A2-AAED-61FAA9D0F446}" vid="{39282838-FB0B-44AC-B791-4FD364DA077F}"/>
    </a:ext>
  </a:extLst>
</a:theme>
</file>

<file path=ppt/theme/theme6.xml><?xml version="1.0" encoding="utf-8"?>
<a:theme xmlns:a="http://schemas.openxmlformats.org/drawingml/2006/main" name="LF 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A4.potx" id="{9E03CAEB-394E-43CD-ADB7-4517771AD0FD}" vid="{4A3941D3-08AF-4F05-A01A-969342FE77EA}"/>
    </a:ext>
  </a:extLst>
</a:theme>
</file>

<file path=ppt/theme/theme7.xml><?xml version="1.0" encoding="utf-8"?>
<a:theme xmlns:a="http://schemas.openxmlformats.org/drawingml/2006/main" name="2_Simpl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Simpl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FDA">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DA" id="{3690C046-852E-4DEF-8E6D-95D28089E25A}" vid="{762B5B11-4413-4A42-9D24-A61A67A45B1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544c002-5fbb-4392-bd1d-67fd97bf5587">
      <UserInfo>
        <DisplayName>Collins, Brendan *</DisplayName>
        <AccountId>134</AccountId>
        <AccountType/>
      </UserInfo>
      <UserInfo>
        <DisplayName>Strauss, David</DisplayName>
        <AccountId>22</AccountId>
        <AccountType/>
      </UserInfo>
      <UserInfo>
        <DisplayName>Rouse, Rodney</DisplayName>
        <AccountId>23</AccountId>
        <AccountType/>
      </UserInfo>
      <UserInfo>
        <DisplayName>Volpe, Donna A</DisplayName>
        <AccountId>67</AccountId>
        <AccountType/>
      </UserInfo>
      <UserInfo>
        <DisplayName>Weaver, James L</DisplayName>
        <AccountId>105</AccountId>
        <AccountType/>
      </UserInfo>
      <UserInfo>
        <DisplayName>Summers, Aisha</DisplayName>
        <AccountId>26</AccountId>
        <AccountType/>
      </UserInfo>
      <UserInfo>
        <DisplayName>Matta, Murali</DisplayName>
        <AccountId>84</AccountId>
        <AccountType/>
      </UserInfo>
      <UserInfo>
        <DisplayName>Vegesna, Giri</DisplayName>
        <AccountId>128</AccountId>
        <AccountType/>
      </UserInfo>
      <UserInfo>
        <DisplayName>Ismaiel, Omnia</DisplayName>
        <AccountId>42</AccountId>
        <AccountType/>
      </UserInfo>
      <UserInfo>
        <DisplayName>Prentice, Kristin *</DisplayName>
        <AccountId>25</AccountId>
        <AccountType/>
      </UserInfo>
      <UserInfo>
        <DisplayName>Hart, Annabel *</DisplayName>
        <AccountId>34</AccountId>
        <AccountType/>
      </UserInfo>
      <UserInfo>
        <DisplayName>Sullivan, Courtney *</DisplayName>
        <AccountId>72</AccountId>
        <AccountType/>
      </UserInfo>
      <UserInfo>
        <DisplayName>Wu, Wendy</DisplayName>
        <AccountId>85</AccountId>
        <AccountType/>
      </UserInfo>
      <UserInfo>
        <DisplayName>Tarnstrom, Chase *</DisplayName>
        <AccountId>46</AccountId>
        <AccountType/>
      </UserInfo>
      <UserInfo>
        <DisplayName>Hyland, Paula</DisplayName>
        <AccountId>96</AccountId>
        <AccountType/>
      </UserInfo>
      <UserInfo>
        <DisplayName>Ford, Kevin</DisplayName>
        <AccountId>58</AccountId>
        <AccountType/>
      </UserInfo>
      <UserInfo>
        <DisplayName>Stavitskaya, Lidiya</DisplayName>
        <AccountId>102</AccountId>
        <AccountType/>
      </UserInfo>
      <UserInfo>
        <DisplayName>Sekut, Monica *</DisplayName>
        <AccountId>443</AccountId>
        <AccountType/>
      </UserInfo>
      <UserInfo>
        <DisplayName>Mahinthichaichan, Paween *</DisplayName>
        <AccountId>100</AccountId>
        <AccountType/>
      </UserInfo>
      <UserInfo>
        <DisplayName>Rosenzweig, Barry A</DisplayName>
        <AccountId>27</AccountId>
        <AccountType/>
      </UserInfo>
      <UserInfo>
        <DisplayName>Han, Xiaomei</DisplayName>
        <AccountId>31</AccountId>
        <AccountType/>
      </UserInfo>
      <UserInfo>
        <DisplayName>Burkhart, Keith</DisplayName>
        <AccountId>54</AccountId>
        <AccountType/>
      </UserInfo>
      <UserInfo>
        <DisplayName>Racz, Rebecca</DisplayName>
        <AccountId>36</AccountId>
        <AccountType/>
      </UserInfo>
      <UserInfo>
        <DisplayName>Gershuny, Victoria</DisplayName>
        <AccountId>131</AccountId>
        <AccountType/>
      </UserInfo>
      <UserInfo>
        <DisplayName>Bai, Jane</DisplayName>
        <AccountId>83</AccountId>
        <AccountType/>
      </UserInfo>
      <UserInfo>
        <DisplayName>Chiu, Kimberly</DisplayName>
        <AccountId>211</AccountId>
        <AccountType/>
      </UserInfo>
      <UserInfo>
        <DisplayName>Nzeako, Chidiebube *</DisplayName>
        <AccountId>163</AccountId>
        <AccountType/>
      </UserInfo>
      <UserInfo>
        <DisplayName>Florian, Jeffry</DisplayName>
        <AccountId>61</AccountId>
        <AccountType/>
      </UserInfo>
      <UserInfo>
        <DisplayName>Howard, Kristina</DisplayName>
        <AccountId>32</AccountId>
        <AccountType/>
      </UserInfo>
      <UserInfo>
        <DisplayName>Thomas, Dejah *</DisplayName>
        <AccountId>738</AccountId>
        <AccountType/>
      </UserInfo>
      <UserInfo>
        <DisplayName>Mann, John</DisplayName>
        <AccountId>47</AccountId>
        <AccountType/>
      </UserInfo>
      <UserInfo>
        <DisplayName>Li, Zhihua</DisplayName>
        <AccountId>50</AccountId>
        <AccountType/>
      </UserInfo>
      <UserInfo>
        <DisplayName>Zhao, Jun *</DisplayName>
        <AccountId>106</AccountId>
        <AccountType/>
      </UserInfo>
      <UserInfo>
        <DisplayName>Johannesen, Lars</DisplayName>
        <AccountId>157</AccountId>
        <AccountType/>
      </UserInfo>
      <UserInfo>
        <DisplayName>Cruz, Iris</DisplayName>
        <AccountId>75</AccountId>
        <AccountType/>
      </UserInfo>
      <UserInfo>
        <DisplayName>AlvarezBaron, Claudia</DisplayName>
        <AccountId>89</AccountId>
        <AccountType/>
      </UserInfo>
      <UserInfo>
        <DisplayName>Cooper, Jahan</DisplayName>
        <AccountId>91</AccountId>
        <AccountType/>
      </UserInfo>
      <UserInfo>
        <DisplayName>Allotey, Naa Adoley *</DisplayName>
        <AccountId>463</AccountId>
        <AccountType/>
      </UserInfo>
      <UserInfo>
        <DisplayName>Bruckner, Dylan *</DisplayName>
        <AccountId>264</AccountId>
        <AccountType/>
      </UserInfo>
      <UserInfo>
        <DisplayName>Shah, Aanchal *</DisplayName>
        <AccountId>38</AccountId>
        <AccountType/>
      </UserInfo>
      <UserInfo>
        <DisplayName>Roh, Emily *</DisplayName>
        <AccountId>969</AccountId>
        <AccountType/>
      </UserInfo>
      <UserInfo>
        <DisplayName>Stewart, Sharron</DisplayName>
        <AccountId>99</AccountId>
        <AccountType/>
      </UserInfo>
      <UserInfo>
        <DisplayName>Garcia, Martha</DisplayName>
        <AccountId>120</AccountId>
        <AccountType/>
      </UserInfo>
      <UserInfo>
        <DisplayName>Chekka, Lakshmi Manasa</DisplayName>
        <AccountId>414</AccountId>
        <AccountType/>
      </UserInfo>
      <UserInfo>
        <DisplayName>Zirkle, Joel *</DisplayName>
        <AccountId>98</AccountId>
        <AccountType/>
      </UserInfo>
      <UserInfo>
        <DisplayName>Faramarziganjabad, Sadegh *</DisplayName>
        <AccountId>312</AccountId>
        <AccountType/>
      </UserInfo>
      <UserInfo>
        <DisplayName>Nzeako, Ihechiluru *</DisplayName>
        <AccountId>815</AccountId>
        <AccountType/>
      </UserInfo>
      <UserInfo>
        <DisplayName>Chaturbedi, Anik</DisplayName>
        <AccountId>43</AccountId>
        <AccountType/>
      </UserInfo>
      <UserInfo>
        <DisplayName>Salcedo, Pablo</DisplayName>
        <AccountId>856</AccountId>
        <AccountType/>
      </UserInfo>
      <UserInfo>
        <DisplayName>Chakravartula, Shilpa *</DisplayName>
        <AccountId>429</AccountId>
        <AccountType/>
      </UserInfo>
      <UserInfo>
        <DisplayName>Kruhlak, Naomi</DisplayName>
        <AccountId>92</AccountId>
        <AccountType/>
      </UserInfo>
      <UserInfo>
        <DisplayName>Volarath, Patra</DisplayName>
        <AccountId>259</AccountId>
        <AccountType/>
      </UserInfo>
      <UserInfo>
        <DisplayName>Samarth, Deepti *</DisplayName>
        <AccountId>66</AccountId>
        <AccountType/>
      </UserInfo>
      <UserInfo>
        <DisplayName>Patel, Raj</DisplayName>
        <AccountId>1315</AccountId>
        <AccountType/>
      </UserInfo>
      <UserInfo>
        <DisplayName>Singh, Mohit Pratap *</DisplayName>
        <AccountId>2011</AccountId>
        <AccountType/>
      </UserInfo>
      <UserInfo>
        <DisplayName>Mehanna, Mai *</DisplayName>
        <AccountId>1273</AccountId>
        <AccountType/>
      </UserInfo>
      <UserInfo>
        <DisplayName>Clayton, Joseph *</DisplayName>
        <AccountId>1331</AccountId>
        <AccountType/>
      </UserInfo>
      <UserInfo>
        <DisplayName>Jimoh, Oluwafemi *</DisplayName>
        <AccountId>1573</AccountId>
        <AccountType/>
      </UserInfo>
      <UserInfo>
        <DisplayName>Hsiao, Cheng-Hui</DisplayName>
        <AccountId>79</AccountId>
        <AccountType/>
      </UserInfo>
      <UserInfo>
        <DisplayName>Blandford, Julie *</DisplayName>
        <AccountId>1970</AccountId>
        <AccountType/>
      </UserInfo>
      <UserInfo>
        <DisplayName>Rimal, Ujjwal *</DisplayName>
        <AccountId>2324</AccountId>
        <AccountType/>
      </UserInfo>
      <UserInfo>
        <DisplayName>Blinova, Ksenia</DisplayName>
        <AccountId>1012</AccountId>
        <AccountType/>
      </UserInfo>
      <UserInfo>
        <DisplayName>Thrasher, Bradlee *</DisplayName>
        <AccountId>996</AccountId>
        <AccountType/>
      </UserInfo>
      <UserInfo>
        <DisplayName>DePalma, Ryan</DisplayName>
        <AccountId>88</AccountId>
        <AccountType/>
      </UserInfo>
      <UserInfo>
        <DisplayName>Rapoport, Hannah *</DisplayName>
        <AccountId>1824</AccountId>
        <AccountType/>
      </UserInfo>
      <UserInfo>
        <DisplayName>Ogievetsky, Nika *</DisplayName>
        <AccountId>1291</AccountId>
        <AccountType/>
      </UserInfo>
      <UserInfo>
        <DisplayName>Emery, David *</DisplayName>
        <AccountId>1852</AccountId>
        <AccountType/>
      </UserInfo>
      <UserInfo>
        <DisplayName>Ablan, Michael *</DisplayName>
        <AccountId>1324</AccountId>
        <AccountType/>
      </UserInfo>
      <UserInfo>
        <DisplayName>Bhardwaj, Bhavya</DisplayName>
        <AccountId>94</AccountId>
        <AccountType/>
      </UserInfo>
      <UserInfo>
        <DisplayName>Becker, Robyn</DisplayName>
        <AccountId>103</AccountId>
        <AccountType/>
      </UserInfo>
      <UserInfo>
        <DisplayName>Patel, Vikram *</DisplayName>
        <AccountId>52</AccountId>
        <AccountType/>
      </UserInfo>
      <UserInfo>
        <DisplayName>Liu, Zhuoming</DisplayName>
        <AccountId>81</AccountId>
        <AccountType/>
      </UserInfo>
      <UserInfo>
        <DisplayName>Krishna, Ashok</DisplayName>
        <AccountId>101</AccountId>
        <AccountType/>
      </UserInfo>
      <UserInfo>
        <DisplayName>Svyatova, Elizaveta *</DisplayName>
        <AccountId>165</AccountId>
        <AccountType/>
      </UserInfo>
      <UserInfo>
        <DisplayName>Shea, Katherine I.</DisplayName>
        <AccountId>129</AccountId>
        <AccountType/>
      </UserInfo>
      <UserInfo>
        <DisplayName>Soto, Steven *</DisplayName>
        <AccountId>142</AccountId>
        <AccountType/>
      </UserInfo>
      <UserInfo>
        <DisplayName>Mistry, Sabyasachy *</DisplayName>
        <AccountId>119</AccountId>
        <AccountType/>
      </UserInfo>
      <UserInfo>
        <DisplayName>Geiger, Robert *</DisplayName>
        <AccountId>272</AccountId>
        <AccountType/>
      </UserInfo>
      <UserInfo>
        <DisplayName>Rahman, Shekh</DisplayName>
        <AccountId>329</AccountId>
        <AccountType/>
      </UserInfo>
      <UserInfo>
        <DisplayName>Yu, Huimei *</DisplayName>
        <AccountId>395</AccountId>
        <AccountType/>
      </UserInfo>
      <UserInfo>
        <DisplayName>Roni, Md Shadiqur Rashid *</DisplayName>
        <AccountId>398</AccountId>
        <AccountType/>
      </UserInfo>
      <UserInfo>
        <DisplayName>Mashaee, Manni *</DisplayName>
        <AccountId>37</AccountId>
        <AccountType/>
      </UserInfo>
      <UserInfo>
        <DisplayName>Tsui, Terry</DisplayName>
        <AccountId>74</AccountId>
        <AccountType/>
      </UserInfo>
      <UserInfo>
        <DisplayName>SwederGold, Naomi *</DisplayName>
        <AccountId>426</AccountId>
        <AccountType/>
      </UserInfo>
      <UserInfo>
        <DisplayName>Jeong, Ye Eun *</DisplayName>
        <AccountId>736</AccountId>
        <AccountType/>
      </UserInfo>
      <UserInfo>
        <DisplayName>Austin, Jose *</DisplayName>
        <AccountId>95</AccountId>
        <AccountType/>
      </UserInfo>
      <UserInfo>
        <DisplayName>Vicente Ruiz, Jose</DisplayName>
        <AccountId>122</AccountId>
        <AccountType/>
      </UserInfo>
      <UserInfo>
        <DisplayName>Parker, Robert J</DisplayName>
        <AccountId>86</AccountId>
        <AccountType/>
      </UserInfo>
      <UserInfo>
        <DisplayName>Sullenberger, Catherine *</DisplayName>
        <AccountId>1257</AccountId>
        <AccountType/>
      </UserInfo>
      <UserInfo>
        <DisplayName>Gharaie, Sepideh *</DisplayName>
        <AccountId>1330</AccountId>
        <AccountType/>
      </UserInfo>
      <UserInfo>
        <DisplayName>Chow, Megan *</DisplayName>
        <AccountId>1332</AccountId>
        <AccountType/>
      </UserInfo>
      <UserInfo>
        <DisplayName>Resiliac, Jenny *</DisplayName>
        <AccountId>1591</AccountId>
        <AccountType/>
      </UserInfo>
      <UserInfo>
        <DisplayName>Arabidarrehdor, Ghazal *</DisplayName>
        <AccountId>1215</AccountId>
        <AccountType/>
      </UserInfo>
      <UserInfo>
        <DisplayName>Keshishi, Dro *</DisplayName>
        <AccountId>1850</AccountId>
        <AccountType/>
      </UserInfo>
      <UserInfo>
        <DisplayName>Idikuda, Vinaykumar *</DisplayName>
        <AccountId>2050</AccountId>
        <AccountType/>
      </UserInfo>
      <UserInfo>
        <DisplayName>Odebamowo, Samuel *</DisplayName>
        <AccountId>2231</AccountId>
        <AccountType/>
      </UserInfo>
      <UserInfo>
        <DisplayName>Gump, Robert</DisplayName>
        <AccountId>561</AccountId>
        <AccountType/>
      </UserInfo>
      <UserInfo>
        <DisplayName>Scott, Barbara</DisplayName>
        <AccountId>1355</AccountId>
        <AccountType/>
      </UserInfo>
      <UserInfo>
        <DisplayName>Qusa, Mohammed *</DisplayName>
        <AccountId>2716</AccountId>
        <AccountType/>
      </UserInfo>
      <UserInfo>
        <DisplayName>Chopra, Pranshu *</DisplayName>
        <AccountId>2826</AccountId>
        <AccountType/>
      </UserInfo>
      <UserInfo>
        <DisplayName>Affan, Fnu *</DisplayName>
        <AccountId>2178</AccountId>
        <AccountType/>
      </UserInfo>
      <UserInfo>
        <DisplayName>Naskar, Shovan *</DisplayName>
        <AccountId>2125</AccountId>
        <AccountType/>
      </UserInfo>
      <UserInfo>
        <DisplayName>Verma, Subhash Chandra *</DisplayName>
        <AccountId>1853</AccountId>
        <AccountType/>
      </UserInfo>
      <UserInfo>
        <DisplayName>Schuck, Robert</DisplayName>
        <AccountId>247</AccountId>
        <AccountType/>
      </UserInfo>
      <UserInfo>
        <DisplayName>Stern, Sydney</DisplayName>
        <AccountId>914</AccountId>
        <AccountType/>
      </UserInfo>
      <UserInfo>
        <DisplayName>Yang, Shanchao *</DisplayName>
        <AccountId>1499</AccountId>
        <AccountType/>
      </UserInfo>
      <UserInfo>
        <DisplayName>Khurana, Ambika *</DisplayName>
        <AccountId>1465</AccountId>
        <AccountType/>
      </UserInfo>
      <UserInfo>
        <DisplayName>Edelstein, Daniel *</DisplayName>
        <AccountId>1199</AccountId>
        <AccountType/>
      </UserInfo>
      <UserInfo>
        <DisplayName>Meshkin, Seyed Hamed *</DisplayName>
        <AccountId>1145</AccountId>
        <AccountType/>
      </UserInfo>
      <UserInfo>
        <DisplayName>Carucci, Isabella *</DisplayName>
        <AccountId>2903</AccountId>
        <AccountType/>
      </UserInfo>
    </SharedWithUsers>
    <TaxCatchAll xmlns="20867c8d-1cc9-4acd-a073-94634f6a764f" xsi:nil="true"/>
    <lcf76f155ced4ddcb4097134ff3c332f xmlns="666904fc-22af-495b-aeb2-402dda81729e">
      <Terms xmlns="http://schemas.microsoft.com/office/infopath/2007/PartnerControls"/>
    </lcf76f155ced4ddcb4097134ff3c332f>
    <Test2 xmlns="666904fc-22af-495b-aeb2-402dda8172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68B4A0AC1C3745BD3C64F5133479D9" ma:contentTypeVersion="16" ma:contentTypeDescription="Create a new document." ma:contentTypeScope="" ma:versionID="06cfc39d4971a85c76f385c6480a5f36">
  <xsd:schema xmlns:xsd="http://www.w3.org/2001/XMLSchema" xmlns:xs="http://www.w3.org/2001/XMLSchema" xmlns:p="http://schemas.microsoft.com/office/2006/metadata/properties" xmlns:ns2="666904fc-22af-495b-aeb2-402dda81729e" xmlns:ns3="4544c002-5fbb-4392-bd1d-67fd97bf5587" xmlns:ns4="20867c8d-1cc9-4acd-a073-94634f6a764f" targetNamespace="http://schemas.microsoft.com/office/2006/metadata/properties" ma:root="true" ma:fieldsID="58b00ce3334adc116a87561e82c8fbff" ns2:_="" ns3:_="" ns4:_="">
    <xsd:import namespace="666904fc-22af-495b-aeb2-402dda81729e"/>
    <xsd:import namespace="4544c002-5fbb-4392-bd1d-67fd97bf5587"/>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element ref="ns2:Test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6904fc-22af-495b-aeb2-402dda817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Test2" ma:index="22" nillable="true" ma:displayName="Test 2" ma:format="Dropdown" ma:internalName="Test2">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4c002-5fbb-4392-bd1d-67fd97bf55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260172-1c0e-4f88-93d1-61a3c273f664}" ma:internalName="TaxCatchAll" ma:showField="CatchAllData" ma:web="4544c002-5fbb-4392-bd1d-67fd97bf55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F2A5B9-B86B-40BF-B865-F0EA4172B53E}">
  <ds:schemaRefs>
    <ds:schemaRef ds:uri="http://schemas.microsoft.com/sharepoint/v3/contenttype/forms"/>
  </ds:schemaRefs>
</ds:datastoreItem>
</file>

<file path=customXml/itemProps2.xml><?xml version="1.0" encoding="utf-8"?>
<ds:datastoreItem xmlns:ds="http://schemas.openxmlformats.org/officeDocument/2006/customXml" ds:itemID="{293FF27B-BAFB-4421-A220-389008DBB6FC}">
  <ds:schemaRefs>
    <ds:schemaRef ds:uri="http://schemas.microsoft.com/office/2006/metadata/properties"/>
    <ds:schemaRef ds:uri="4544c002-5fbb-4392-bd1d-67fd97bf5587"/>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purl.org/dc/dcmitype/"/>
    <ds:schemaRef ds:uri="666904fc-22af-495b-aeb2-402dda81729e"/>
    <ds:schemaRef ds:uri="20867c8d-1cc9-4acd-a073-94634f6a764f"/>
    <ds:schemaRef ds:uri="http://www.w3.org/XML/1998/namespace"/>
  </ds:schemaRefs>
</ds:datastoreItem>
</file>

<file path=customXml/itemProps3.xml><?xml version="1.0" encoding="utf-8"?>
<ds:datastoreItem xmlns:ds="http://schemas.openxmlformats.org/officeDocument/2006/customXml" ds:itemID="{C388463B-BD6D-41F2-BAC1-AECB14E71542}">
  <ds:schemaRefs>
    <ds:schemaRef ds:uri="20867c8d-1cc9-4acd-a073-94634f6a764f"/>
    <ds:schemaRef ds:uri="4544c002-5fbb-4392-bd1d-67fd97bf5587"/>
    <ds:schemaRef ds:uri="666904fc-22af-495b-aeb2-402dda8172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d2fdb41-339c-4257-87f2-a665730b31fc}" enabled="0" method="" siteId="{7d2fdb41-339c-4257-87f2-a665730b31fc}" removed="1"/>
</clbl:labelList>
</file>

<file path=docProps/app.xml><?xml version="1.0" encoding="utf-8"?>
<Properties xmlns="http://schemas.openxmlformats.org/officeDocument/2006/extended-properties" xmlns:vt="http://schemas.openxmlformats.org/officeDocument/2006/docPropsVTypes">
  <TotalTime>4386</TotalTime>
  <Words>3375</Words>
  <Application>Microsoft Office PowerPoint</Application>
  <PresentationFormat>Widescreen</PresentationFormat>
  <Paragraphs>310</Paragraphs>
  <Slides>21</Slides>
  <Notes>20</Notes>
  <HiddenSlides>0</HiddenSlides>
  <MMClips>0</MMClips>
  <ScaleCrop>false</ScaleCrop>
  <HeadingPairs>
    <vt:vector size="6" baseType="variant">
      <vt:variant>
        <vt:lpstr>Fonts Used</vt:lpstr>
      </vt:variant>
      <vt:variant>
        <vt:i4>21</vt:i4>
      </vt:variant>
      <vt:variant>
        <vt:lpstr>Theme</vt:lpstr>
      </vt:variant>
      <vt:variant>
        <vt:i4>11</vt:i4>
      </vt:variant>
      <vt:variant>
        <vt:lpstr>Slide Titles</vt:lpstr>
      </vt:variant>
      <vt:variant>
        <vt:i4>21</vt:i4>
      </vt:variant>
    </vt:vector>
  </HeadingPairs>
  <TitlesOfParts>
    <vt:vector size="53" baseType="lpstr">
      <vt:lpstr>.AppleSystemUIFont</vt:lpstr>
      <vt:lpstr>Arial</vt:lpstr>
      <vt:lpstr>Avenir Next LT Pro</vt:lpstr>
      <vt:lpstr>Calibri</vt:lpstr>
      <vt:lpstr>Calibri Light</vt:lpstr>
      <vt:lpstr>Century Gothic</vt:lpstr>
      <vt:lpstr>Charter</vt:lpstr>
      <vt:lpstr>Consolas</vt:lpstr>
      <vt:lpstr>Courier New</vt:lpstr>
      <vt:lpstr>Din ff</vt:lpstr>
      <vt:lpstr>Georgia</vt:lpstr>
      <vt:lpstr>Google Sans</vt:lpstr>
      <vt:lpstr>Helvetica</vt:lpstr>
      <vt:lpstr>LucidaGrande</vt:lpstr>
      <vt:lpstr>Montserrat</vt:lpstr>
      <vt:lpstr>NOGBF H+ Caecilia LT Std</vt:lpstr>
      <vt:lpstr>Poppins</vt:lpstr>
      <vt:lpstr>Tenorite</vt:lpstr>
      <vt:lpstr>Times New Roman</vt:lpstr>
      <vt:lpstr>TimesNewRomanPSMT</vt:lpstr>
      <vt:lpstr>Wingdings</vt:lpstr>
      <vt:lpstr>Simple Theme</vt:lpstr>
      <vt:lpstr>Narrow Master</vt:lpstr>
      <vt:lpstr>1_Simple Theme</vt:lpstr>
      <vt:lpstr>Office Theme</vt:lpstr>
      <vt:lpstr>4_OPSA2018</vt:lpstr>
      <vt:lpstr>LF Master</vt:lpstr>
      <vt:lpstr>2_Simple Theme</vt:lpstr>
      <vt:lpstr>3_Simple Theme</vt:lpstr>
      <vt:lpstr>FDA</vt:lpstr>
      <vt:lpstr>2_Office Theme</vt:lpstr>
      <vt:lpstr>Theme1</vt:lpstr>
      <vt:lpstr>PowerPoint Presentation</vt:lpstr>
      <vt:lpstr>Outline</vt:lpstr>
      <vt:lpstr>1. Goal (prior):   Fine-tuning LLM to extract clin pharm information using  custom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DARS Division Meeting</dc:title>
  <dc:creator>Tarnstrom, Chase *</dc:creator>
  <cp:lastModifiedBy>Seyed Hamed</cp:lastModifiedBy>
  <cp:revision>3</cp:revision>
  <dcterms:created xsi:type="dcterms:W3CDTF">2019-09-25T15:12:47Z</dcterms:created>
  <dcterms:modified xsi:type="dcterms:W3CDTF">2025-04-09T22:38:29Z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0x0101000F68B4A0AC1C3745BD3C64F5133479D9</vt:lpwstr>
  </property>
  <property fmtid="{D5CDD505-2E9C-101B-9397-08002B2CF9AE}" pid="3" name="_dlc_DocIdItemGuid">
    <vt:lpwstr>5573587d-27b3-4506-bfbc-4637f3a95264</vt:lpwstr>
  </property>
  <property fmtid="{D5CDD505-2E9C-101B-9397-08002B2CF9AE}" pid="4" name="MediaServiceImageTags">
    <vt:lpwstr/>
  </property>
</Properties>
</file>